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81" r:id="rId3"/>
    <p:sldId id="282" r:id="rId4"/>
    <p:sldId id="284" r:id="rId5"/>
    <p:sldId id="283" r:id="rId6"/>
    <p:sldId id="267" r:id="rId7"/>
    <p:sldId id="285" r:id="rId8"/>
    <p:sldId id="286" r:id="rId9"/>
    <p:sldId id="287" r:id="rId10"/>
    <p:sldId id="288" r:id="rId11"/>
    <p:sldId id="289" r:id="rId12"/>
    <p:sldId id="290" r:id="rId13"/>
    <p:sldId id="291" r:id="rId14"/>
    <p:sldId id="293" r:id="rId15"/>
    <p:sldId id="274" r:id="rId16"/>
    <p:sldId id="273" r:id="rId17"/>
    <p:sldId id="279" r:id="rId18"/>
    <p:sldId id="299" r:id="rId19"/>
    <p:sldId id="277"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32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ASF prevalence by provinces</a:t>
            </a:r>
          </a:p>
        </c:rich>
      </c:tx>
      <c:layout/>
      <c:spPr>
        <a:noFill/>
        <a:ln>
          <a:noFill/>
        </a:ln>
        <a:effectLst/>
      </c:spPr>
    </c:title>
    <c:plotArea>
      <c:layout/>
      <c:barChart>
        <c:barDir val="col"/>
        <c:grouping val="clustered"/>
        <c:ser>
          <c:idx val="0"/>
          <c:order val="0"/>
          <c:tx>
            <c:strRef>
              <c:f>Sheet3!$K$13</c:f>
              <c:strCache>
                <c:ptCount val="1"/>
                <c:pt idx="0">
                  <c:v>Positive</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Sheet3!$J$14:$J$18</c:f>
              <c:strCache>
                <c:ptCount val="5"/>
                <c:pt idx="0">
                  <c:v>Kandal, n=739</c:v>
                </c:pt>
                <c:pt idx="1">
                  <c:v>Kampong Speu, n=1252</c:v>
                </c:pt>
                <c:pt idx="2">
                  <c:v>Phnom Penh, n=1087</c:v>
                </c:pt>
                <c:pt idx="3">
                  <c:v>Takeo, n=1011</c:v>
                </c:pt>
                <c:pt idx="4">
                  <c:v>Grand Total</c:v>
                </c:pt>
              </c:strCache>
            </c:strRef>
          </c:cat>
          <c:val>
            <c:numRef>
              <c:f>Sheet3!$K$14:$K$18</c:f>
              <c:numCache>
                <c:formatCode>General</c:formatCode>
                <c:ptCount val="5"/>
                <c:pt idx="0">
                  <c:v>19</c:v>
                </c:pt>
                <c:pt idx="1">
                  <c:v>20</c:v>
                </c:pt>
                <c:pt idx="2">
                  <c:v>25</c:v>
                </c:pt>
                <c:pt idx="3">
                  <c:v>39</c:v>
                </c:pt>
                <c:pt idx="4">
                  <c:v>103</c:v>
                </c:pt>
              </c:numCache>
            </c:numRef>
          </c:val>
          <c:extLst xmlns:c16r2="http://schemas.microsoft.com/office/drawing/2015/06/chart">
            <c:ext xmlns:c16="http://schemas.microsoft.com/office/drawing/2014/chart" uri="{C3380CC4-5D6E-409C-BE32-E72D297353CC}">
              <c16:uniqueId val="{00000000-0F9C-4942-9F87-E0A1B6C315C5}"/>
            </c:ext>
          </c:extLst>
        </c:ser>
        <c:dLbls>
          <c:showVal val="1"/>
        </c:dLbls>
        <c:gapWidth val="219"/>
        <c:axId val="118794496"/>
        <c:axId val="134221184"/>
      </c:barChart>
      <c:lineChart>
        <c:grouping val="standard"/>
        <c:ser>
          <c:idx val="1"/>
          <c:order val="1"/>
          <c:tx>
            <c:strRef>
              <c:f>Sheet3!$L$13</c:f>
              <c:strCache>
                <c:ptCount val="1"/>
                <c:pt idx="0">
                  <c:v>%</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Sheet3!$J$14:$J$18</c:f>
              <c:strCache>
                <c:ptCount val="5"/>
                <c:pt idx="0">
                  <c:v>Kandal, n=739</c:v>
                </c:pt>
                <c:pt idx="1">
                  <c:v>Kampong Speu, n=1252</c:v>
                </c:pt>
                <c:pt idx="2">
                  <c:v>Phnom Penh, n=1087</c:v>
                </c:pt>
                <c:pt idx="3">
                  <c:v>Takeo, n=1011</c:v>
                </c:pt>
                <c:pt idx="4">
                  <c:v>Grand Total</c:v>
                </c:pt>
              </c:strCache>
            </c:strRef>
          </c:cat>
          <c:val>
            <c:numRef>
              <c:f>Sheet3!$L$14:$L$18</c:f>
              <c:numCache>
                <c:formatCode>0.00%</c:formatCode>
                <c:ptCount val="5"/>
                <c:pt idx="0">
                  <c:v>2.571041948579162E-2</c:v>
                </c:pt>
                <c:pt idx="1">
                  <c:v>1.5974440894568703E-2</c:v>
                </c:pt>
                <c:pt idx="2">
                  <c:v>2.2999080036798531E-2</c:v>
                </c:pt>
                <c:pt idx="3">
                  <c:v>3.8575667655786405E-2</c:v>
                </c:pt>
                <c:pt idx="4">
                  <c:v>2.5189532893127912E-2</c:v>
                </c:pt>
              </c:numCache>
            </c:numRef>
          </c:val>
          <c:extLst xmlns:c16r2="http://schemas.microsoft.com/office/drawing/2015/06/chart">
            <c:ext xmlns:c16="http://schemas.microsoft.com/office/drawing/2014/chart" uri="{C3380CC4-5D6E-409C-BE32-E72D297353CC}">
              <c16:uniqueId val="{00000001-0F9C-4942-9F87-E0A1B6C315C5}"/>
            </c:ext>
          </c:extLst>
        </c:ser>
        <c:dLbls>
          <c:showVal val="1"/>
        </c:dLbls>
        <c:marker val="1"/>
        <c:axId val="134253568"/>
        <c:axId val="134252032"/>
      </c:lineChart>
      <c:catAx>
        <c:axId val="118794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34221184"/>
        <c:crosses val="autoZero"/>
        <c:auto val="1"/>
        <c:lblAlgn val="ctr"/>
        <c:lblOffset val="100"/>
      </c:catAx>
      <c:valAx>
        <c:axId val="1342211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Frequency</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8794496"/>
        <c:crosses val="autoZero"/>
        <c:crossBetween val="between"/>
      </c:valAx>
      <c:valAx>
        <c:axId val="134252032"/>
        <c:scaling>
          <c:orientation val="minMax"/>
        </c:scaling>
        <c:axPos val="r"/>
        <c:numFmt formatCode="0.00%" sourceLinked="1"/>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34253568"/>
        <c:crosses val="max"/>
        <c:crossBetween val="between"/>
      </c:valAx>
      <c:catAx>
        <c:axId val="134253568"/>
        <c:scaling>
          <c:orientation val="minMax"/>
        </c:scaling>
        <c:delete val="1"/>
        <c:axPos val="b"/>
        <c:numFmt formatCode="General" sourceLinked="1"/>
        <c:tickLblPos val="nextTo"/>
        <c:crossAx val="134252032"/>
        <c:crosses val="autoZero"/>
        <c:auto val="1"/>
        <c:lblAlgn val="ctr"/>
        <c:lblOffset val="100"/>
      </c:cat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1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C258F-3F3F-4859-B1C6-CF3734CABC73}" type="datetimeFigureOut">
              <a:rPr lang="en-US" smtClean="0"/>
              <a:pPr/>
              <a:t>03/02/2023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FAAEA-5F52-4E08-B2B0-B90414262157}" type="slidenum">
              <a:rPr lang="en-US" smtClean="0"/>
              <a:pPr/>
              <a:t>‹#›</a:t>
            </a:fld>
            <a:endParaRPr lang="en-US"/>
          </a:p>
        </p:txBody>
      </p:sp>
    </p:spTree>
    <p:extLst>
      <p:ext uri="{BB962C8B-B14F-4D97-AF65-F5344CB8AC3E}">
        <p14:creationId xmlns="" xmlns:p14="http://schemas.microsoft.com/office/powerpoint/2010/main" val="134597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Porcine </a:t>
            </a:r>
            <a:r>
              <a:rPr lang="en-US" dirty="0" err="1" smtClean="0"/>
              <a:t>Circo</a:t>
            </a:r>
            <a:r>
              <a:rPr lang="en-US" dirty="0" smtClean="0"/>
              <a:t> Virus (PCV), Swine Influenza Virus (SIV), Porcine Reproductive and Respiratory Syndrome (PRRS),  Porcine</a:t>
            </a:r>
            <a:r>
              <a:rPr lang="en-US" baseline="0" dirty="0" smtClean="0"/>
              <a:t> Epidemic Diarrhea (PED), Transmissible Gastroenteritis (TGE)</a:t>
            </a:r>
            <a:endParaRPr lang="en-US" dirty="0"/>
          </a:p>
        </p:txBody>
      </p:sp>
      <p:sp>
        <p:nvSpPr>
          <p:cNvPr id="4" name="Slide Number Placeholder 3"/>
          <p:cNvSpPr>
            <a:spLocks noGrp="1"/>
          </p:cNvSpPr>
          <p:nvPr>
            <p:ph type="sldNum" sz="quarter" idx="10"/>
          </p:nvPr>
        </p:nvSpPr>
        <p:spPr/>
        <p:txBody>
          <a:bodyPr/>
          <a:lstStyle/>
          <a:p>
            <a:fld id="{A36FAAEA-5F52-4E08-B2B0-B90414262157}" type="slidenum">
              <a:rPr lang="en-US" smtClean="0"/>
              <a:pPr/>
              <a:t>5</a:t>
            </a:fld>
            <a:endParaRPr lang="en-US"/>
          </a:p>
        </p:txBody>
      </p:sp>
    </p:spTree>
    <p:extLst>
      <p:ext uri="{BB962C8B-B14F-4D97-AF65-F5344CB8AC3E}">
        <p14:creationId xmlns="" xmlns:p14="http://schemas.microsoft.com/office/powerpoint/2010/main" val="330836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2444F-0306-4A02-B3C3-3BECEA146DA9}" type="slidenum">
              <a:rPr lang="en-US" smtClean="0"/>
              <a:pPr/>
              <a:t>13</a:t>
            </a:fld>
            <a:endParaRPr lang="en-US"/>
          </a:p>
        </p:txBody>
      </p:sp>
    </p:spTree>
    <p:extLst>
      <p:ext uri="{BB962C8B-B14F-4D97-AF65-F5344CB8AC3E}">
        <p14:creationId xmlns="" xmlns:p14="http://schemas.microsoft.com/office/powerpoint/2010/main" val="267465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ex">
    <p:bg>
      <p:bgPr>
        <a:solidFill>
          <a:srgbClr val="EFEEE8"/>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 xmlns:a16="http://schemas.microsoft.com/office/drawing/2014/main" id="{D4AEF2F4-0BB7-3F4C-AE77-7622C036DEBB}"/>
              </a:ext>
            </a:extLst>
          </p:cNvPr>
          <p:cNvSpPr>
            <a:spLocks noGrp="1"/>
          </p:cNvSpPr>
          <p:nvPr>
            <p:ph type="body" sz="quarter" idx="16" hasCustomPrompt="1"/>
          </p:nvPr>
        </p:nvSpPr>
        <p:spPr>
          <a:xfrm>
            <a:off x="304144" y="1050906"/>
            <a:ext cx="1795463" cy="587375"/>
          </a:xfrm>
          <a:prstGeom prst="rect">
            <a:avLst/>
          </a:prstGeom>
        </p:spPr>
        <p:txBody>
          <a:bodyPr lIns="0" tIns="0" rIns="0" bIns="0"/>
          <a:lstStyle>
            <a:lvl1pPr marL="0" indent="0">
              <a:buNone/>
              <a:defRPr sz="1800" b="0" i="0">
                <a:solidFill>
                  <a:srgbClr val="FF4815"/>
                </a:solidFill>
                <a:latin typeface="Arial" panose="020B0604020202020204" pitchFamily="34" charset="0"/>
                <a:cs typeface="Arial" panose="020B0604020202020204" pitchFamily="34" charset="0"/>
              </a:defRPr>
            </a:lvl1pPr>
          </a:lstStyle>
          <a:p>
            <a:pPr lvl="0"/>
            <a:r>
              <a:rPr lang="en-US" dirty="0"/>
              <a:t>Index</a:t>
            </a:r>
          </a:p>
        </p:txBody>
      </p:sp>
      <p:sp>
        <p:nvSpPr>
          <p:cNvPr id="6" name="Text Placeholder 3">
            <a:extLst>
              <a:ext uri="{FF2B5EF4-FFF2-40B4-BE49-F238E27FC236}">
                <a16:creationId xmlns="" xmlns:a16="http://schemas.microsoft.com/office/drawing/2014/main" id="{164A9801-8EE8-054E-973D-DED5B229A711}"/>
              </a:ext>
            </a:extLst>
          </p:cNvPr>
          <p:cNvSpPr>
            <a:spLocks noGrp="1"/>
          </p:cNvSpPr>
          <p:nvPr>
            <p:ph type="body" sz="quarter" idx="12" hasCustomPrompt="1"/>
          </p:nvPr>
        </p:nvSpPr>
        <p:spPr>
          <a:xfrm>
            <a:off x="2303704" y="987406"/>
            <a:ext cx="6541493" cy="3976317"/>
          </a:xfrm>
          <a:prstGeom prst="rect">
            <a:avLst/>
          </a:prstGeom>
        </p:spPr>
        <p:txBody>
          <a:bodyPr lIns="0" tIns="0" rIns="0" bIns="0"/>
          <a:lstStyle>
            <a:lvl1pPr marL="513000" indent="-457200">
              <a:lnSpc>
                <a:spcPts val="2820"/>
              </a:lnSpc>
              <a:spcBef>
                <a:spcPts val="0"/>
              </a:spcBef>
              <a:spcAft>
                <a:spcPts val="1000"/>
              </a:spcAft>
              <a:buClr>
                <a:srgbClr val="FF4815"/>
              </a:buClr>
              <a:buSzPct val="100000"/>
              <a:buFont typeface="+mj-lt"/>
              <a:buAutoNum type="arabicPeriod"/>
              <a:defRPr sz="2200" b="0" i="0">
                <a:solidFill>
                  <a:srgbClr val="FF4815"/>
                </a:solidFill>
                <a:latin typeface="Arial" panose="020B0604020202020204" pitchFamily="34" charset="0"/>
                <a:cs typeface="Arial" panose="020B0604020202020204" pitchFamily="34" charset="0"/>
              </a:defRPr>
            </a:lvl1pPr>
          </a:lstStyle>
          <a:p>
            <a:pPr lvl="0"/>
            <a:r>
              <a:rPr lang="en-GB" dirty="0"/>
              <a:t>Click to add section titles</a:t>
            </a:r>
          </a:p>
          <a:p>
            <a:pPr lvl="0"/>
            <a:endParaRPr lang="en-US" dirty="0"/>
          </a:p>
        </p:txBody>
      </p:sp>
    </p:spTree>
    <p:extLst>
      <p:ext uri="{BB962C8B-B14F-4D97-AF65-F5344CB8AC3E}">
        <p14:creationId xmlns="" xmlns:p14="http://schemas.microsoft.com/office/powerpoint/2010/main" val="277658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5E4C-744B-4C59-9E9D-AC1B7EAE3A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49C04C-EC43-43BE-9048-9E1FAD7B39FD}" type="datetimeFigureOut">
              <a:rPr lang="en-US" smtClean="0"/>
              <a:pPr/>
              <a:t>03/02/2023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5E4C-744B-4C59-9E9D-AC1B7EAE3A0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549C04C-EC43-43BE-9048-9E1FAD7B39FD}" type="datetimeFigureOut">
              <a:rPr lang="en-US" smtClean="0"/>
              <a:pPr/>
              <a:t>03/02/2023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0145E4C-744B-4C59-9E9D-AC1B7EAE3A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229600" cy="914400"/>
          </a:xfrm>
        </p:spPr>
        <p:txBody>
          <a:bodyPr>
            <a:normAutofit/>
          </a:bodyPr>
          <a:lstStyle/>
          <a:p>
            <a:pPr algn="ctr"/>
            <a:r>
              <a:rPr lang="en-US" sz="2400" dirty="0" smtClean="0">
                <a:solidFill>
                  <a:schemeClr val="tx1"/>
                </a:solidFill>
                <a:latin typeface="Times New Roman" pitchFamily="18" charset="0"/>
                <a:cs typeface="Times New Roman" pitchFamily="18" charset="0"/>
              </a:rPr>
              <a:t>General Directorate of Animal Health and Production</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National Animal Health and Production Research Institute</a:t>
            </a:r>
            <a:endParaRPr lang="en-US" sz="24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5029200"/>
            <a:ext cx="7772400" cy="1295400"/>
          </a:xfrm>
        </p:spPr>
        <p:txBody>
          <a:bodyPr>
            <a:normAutofit fontScale="55000" lnSpcReduction="20000"/>
          </a:bodyPr>
          <a:lstStyle/>
          <a:p>
            <a:pPr algn="ctr"/>
            <a:r>
              <a:rPr lang="en-US" dirty="0" smtClean="0">
                <a:solidFill>
                  <a:srgbClr val="7030A0"/>
                </a:solidFill>
                <a:latin typeface="Times New Roman" pitchFamily="18" charset="0"/>
                <a:cs typeface="Times New Roman" pitchFamily="18" charset="0"/>
              </a:rPr>
              <a:t/>
            </a:r>
            <a:br>
              <a:rPr lang="en-US" dirty="0" smtClean="0">
                <a:solidFill>
                  <a:srgbClr val="7030A0"/>
                </a:solidFill>
                <a:latin typeface="Times New Roman" pitchFamily="18" charset="0"/>
                <a:cs typeface="Times New Roman" pitchFamily="18" charset="0"/>
              </a:rPr>
            </a:br>
            <a:endParaRPr lang="en-US" dirty="0" smtClean="0">
              <a:solidFill>
                <a:srgbClr val="7030A0"/>
              </a:solidFill>
              <a:latin typeface="Times New Roman" pitchFamily="18" charset="0"/>
              <a:cs typeface="Times New Roman" pitchFamily="18" charset="0"/>
            </a:endParaRPr>
          </a:p>
          <a:p>
            <a:pPr algn="ctr"/>
            <a:r>
              <a:rPr lang="en-US" sz="5100" dirty="0" smtClean="0">
                <a:solidFill>
                  <a:schemeClr val="tx1"/>
                </a:solidFill>
                <a:latin typeface="Times New Roman" pitchFamily="18" charset="0"/>
                <a:cs typeface="Times New Roman" pitchFamily="18" charset="0"/>
              </a:rPr>
              <a:t>Kampala, Uganda</a:t>
            </a:r>
          </a:p>
          <a:p>
            <a:pPr algn="ctr"/>
            <a:r>
              <a:rPr lang="en-US" sz="5100" dirty="0" smtClean="0">
                <a:solidFill>
                  <a:schemeClr val="tx1"/>
                </a:solidFill>
                <a:latin typeface="Times New Roman" pitchFamily="18" charset="0"/>
                <a:cs typeface="Times New Roman" pitchFamily="18" charset="0"/>
              </a:rPr>
              <a:t>February 7</a:t>
            </a:r>
            <a:r>
              <a:rPr lang="en-US" sz="5100" baseline="30000" dirty="0" smtClean="0">
                <a:solidFill>
                  <a:schemeClr val="tx1"/>
                </a:solidFill>
                <a:latin typeface="Times New Roman" pitchFamily="18" charset="0"/>
                <a:cs typeface="Times New Roman" pitchFamily="18" charset="0"/>
              </a:rPr>
              <a:t>th</a:t>
            </a:r>
            <a:r>
              <a:rPr lang="en-US" sz="5100" dirty="0" smtClean="0">
                <a:solidFill>
                  <a:schemeClr val="tx1"/>
                </a:solidFill>
                <a:latin typeface="Times New Roman" pitchFamily="18" charset="0"/>
                <a:cs typeface="Times New Roman" pitchFamily="18" charset="0"/>
              </a:rPr>
              <a:t> -10</a:t>
            </a:r>
            <a:r>
              <a:rPr lang="en-US" sz="5100" baseline="30000" dirty="0" smtClean="0">
                <a:solidFill>
                  <a:schemeClr val="tx1"/>
                </a:solidFill>
                <a:latin typeface="Times New Roman" pitchFamily="18" charset="0"/>
                <a:cs typeface="Times New Roman" pitchFamily="18" charset="0"/>
              </a:rPr>
              <a:t>th</a:t>
            </a:r>
            <a:r>
              <a:rPr lang="en-US" sz="5100" dirty="0" smtClean="0">
                <a:solidFill>
                  <a:schemeClr val="tx1"/>
                </a:solidFill>
                <a:latin typeface="Times New Roman" pitchFamily="18" charset="0"/>
                <a:cs typeface="Times New Roman" pitchFamily="18" charset="0"/>
              </a:rPr>
              <a:t> </a:t>
            </a:r>
          </a:p>
          <a:p>
            <a:pPr algn="ctr"/>
            <a:endParaRPr lang="en-US" dirty="0" smtClean="0">
              <a:solidFill>
                <a:srgbClr val="7030A0"/>
              </a:solidFill>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a:t>
            </a:r>
          </a:p>
          <a:p>
            <a:pPr algn="ctr"/>
            <a:endParaRPr lang="en-US" dirty="0">
              <a:latin typeface="Times New Roman" pitchFamily="18" charset="0"/>
              <a:cs typeface="Times New Roman" pitchFamily="18" charset="0"/>
            </a:endParaRPr>
          </a:p>
        </p:txBody>
      </p:sp>
      <p:sp>
        <p:nvSpPr>
          <p:cNvPr id="6" name="Rectangle 5"/>
          <p:cNvSpPr/>
          <p:nvPr/>
        </p:nvSpPr>
        <p:spPr>
          <a:xfrm>
            <a:off x="609600" y="2590800"/>
            <a:ext cx="81534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002060"/>
                </a:solidFill>
                <a:effectLst>
                  <a:outerShdw blurRad="50800" dist="39000" dir="5460000" algn="tl">
                    <a:srgbClr val="000000">
                      <a:alpha val="38000"/>
                    </a:srgbClr>
                  </a:outerShdw>
                </a:effectLst>
              </a:rPr>
              <a:t>Africa Swine Fever Situation and </a:t>
            </a:r>
          </a:p>
          <a:p>
            <a:pPr algn="ctr"/>
            <a:r>
              <a:rPr lang="en-US" sz="2800" b="1" cap="none" spc="0" dirty="0" smtClean="0">
                <a:ln w="11430"/>
                <a:solidFill>
                  <a:srgbClr val="002060"/>
                </a:solidFill>
                <a:effectLst>
                  <a:outerShdw blurRad="50800" dist="39000" dir="5460000" algn="tl">
                    <a:srgbClr val="000000">
                      <a:alpha val="38000"/>
                    </a:srgbClr>
                  </a:outerShdw>
                </a:effectLst>
              </a:rPr>
              <a:t> Surveillance Activities in Cambodia</a:t>
            </a:r>
            <a:endParaRPr lang="en-US" sz="2800" b="1" cap="none" spc="0" dirty="0">
              <a:ln w="11430"/>
              <a:solidFill>
                <a:srgbClr val="00206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0" y="0"/>
            <a:ext cx="990600" cy="990600"/>
          </a:xfrm>
          <a:prstGeom prst="rect">
            <a:avLst/>
          </a:prstGeom>
          <a:solidFill>
            <a:schemeClr val="accent2"/>
          </a:solidFill>
          <a:ln w="19050">
            <a:solidFill>
              <a:schemeClr val="accent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19400" y="0"/>
            <a:ext cx="3200401" cy="699316"/>
          </a:xfrm>
          <a:prstGeom prst="rect">
            <a:avLst/>
          </a:prstGeom>
          <a:solidFill>
            <a:schemeClr val="accent2"/>
          </a:solidFill>
          <a:ln w="19050">
            <a:solidFill>
              <a:schemeClr val="accent1"/>
            </a:solidFill>
            <a:miter lim="800000"/>
            <a:headEnd/>
            <a:tailEnd/>
          </a:ln>
          <a:effectLst/>
        </p:spPr>
      </p:pic>
      <p:sp>
        <p:nvSpPr>
          <p:cNvPr id="1031" name="AutoShape 7" descr="Cambodia flag icon isolated icon."/>
          <p:cNvSpPr>
            <a:spLocks noChangeAspect="1" noChangeArrowheads="1"/>
          </p:cNvSpPr>
          <p:nvPr/>
        </p:nvSpPr>
        <p:spPr bwMode="auto">
          <a:xfrm>
            <a:off x="155575" y="-2697163"/>
            <a:ext cx="5715000" cy="562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7" descr="C:\Users\User\Desktop\istockphoto-1063896886-612x612.jpg"/>
          <p:cNvPicPr>
            <a:picLocks noChangeAspect="1" noChangeArrowheads="1"/>
          </p:cNvPicPr>
          <p:nvPr/>
        </p:nvPicPr>
        <p:blipFill>
          <a:blip r:embed="rId4" cstate="print"/>
          <a:srcRect/>
          <a:stretch>
            <a:fillRect/>
          </a:stretch>
        </p:blipFill>
        <p:spPr bwMode="auto">
          <a:xfrm>
            <a:off x="7735824" y="0"/>
            <a:ext cx="1408176" cy="938784"/>
          </a:xfrm>
          <a:prstGeom prst="rect">
            <a:avLst/>
          </a:prstGeom>
          <a:solidFill>
            <a:schemeClr val="accent2"/>
          </a:solidFill>
          <a:ln w="19050">
            <a:solidFill>
              <a:schemeClr val="accent1"/>
            </a:solidFill>
          </a:ln>
        </p:spPr>
      </p:pic>
      <p:sp>
        <p:nvSpPr>
          <p:cNvPr id="15" name="Rectangle 14"/>
          <p:cNvSpPr/>
          <p:nvPr/>
        </p:nvSpPr>
        <p:spPr>
          <a:xfrm>
            <a:off x="3200400" y="4191000"/>
            <a:ext cx="2781852"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err="1"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Ren</a:t>
            </a:r>
            <a:r>
              <a:rPr lang="en-US" sz="4000" b="1" cap="none" spc="0" dirty="0"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4000" b="1" cap="none" spc="0" dirty="0" err="1" smtClean="0">
                <a:ln w="11430"/>
                <a:solidFill>
                  <a:srgbClr val="00B050"/>
                </a:solidFill>
                <a:effectLst>
                  <a:outerShdw blurRad="80000" dist="40000" dir="5040000" algn="tl">
                    <a:srgbClr val="000000">
                      <a:alpha val="30000"/>
                    </a:srgbClr>
                  </a:outerShdw>
                </a:effectLst>
                <a:latin typeface="Times New Roman" pitchFamily="18" charset="0"/>
                <a:cs typeface="Times New Roman" pitchFamily="18" charset="0"/>
              </a:rPr>
              <a:t>Theary</a:t>
            </a:r>
            <a:endParaRPr lang="en-US" sz="4000" b="1" cap="none" spc="0" dirty="0">
              <a:ln w="11430"/>
              <a:solidFill>
                <a:srgbClr val="00B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Samples Collection</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smtClean="0">
                <a:latin typeface="Times New Roman" pitchFamily="18" charset="0"/>
                <a:cs typeface="Times New Roman" pitchFamily="18" charset="0"/>
              </a:rPr>
              <a:t>Nasal swabs </a:t>
            </a:r>
          </a:p>
          <a:p>
            <a:r>
              <a:rPr lang="en-US" dirty="0" smtClean="0">
                <a:latin typeface="Times New Roman" pitchFamily="18" charset="0"/>
                <a:cs typeface="Times New Roman" pitchFamily="18" charset="0"/>
              </a:rPr>
              <a:t>Blood</a:t>
            </a:r>
          </a:p>
          <a:p>
            <a:r>
              <a:rPr lang="en-US" dirty="0" smtClean="0">
                <a:latin typeface="Times New Roman" pitchFamily="18" charset="0"/>
                <a:cs typeface="Times New Roman" pitchFamily="18" charset="0"/>
              </a:rPr>
              <a:t>Dry meat</a:t>
            </a:r>
          </a:p>
          <a:p>
            <a:r>
              <a:rPr lang="en-US" dirty="0" smtClean="0">
                <a:latin typeface="Times New Roman" pitchFamily="18" charset="0"/>
                <a:cs typeface="Times New Roman" pitchFamily="18" charset="0"/>
              </a:rPr>
              <a:t>Tick</a:t>
            </a:r>
          </a:p>
          <a:p>
            <a:endParaRPr lang="en-US"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8386A7B2-D6A9-4667-BFE2-93D85EF1F24D}"/>
              </a:ext>
            </a:extLst>
          </p:cNvPr>
          <p:cNvPicPr>
            <a:picLocks noChangeAspect="1"/>
          </p:cNvPicPr>
          <p:nvPr/>
        </p:nvPicPr>
        <p:blipFill>
          <a:blip r:embed="rId2" cstate="print"/>
          <a:stretch>
            <a:fillRect/>
          </a:stretch>
        </p:blipFill>
        <p:spPr>
          <a:xfrm>
            <a:off x="3383457" y="1344815"/>
            <a:ext cx="2889645" cy="2456906"/>
          </a:xfrm>
          <a:prstGeom prst="rect">
            <a:avLst/>
          </a:prstGeom>
          <a:ln w="19050">
            <a:solidFill>
              <a:srgbClr val="00B0F0"/>
            </a:solid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06590" y="3198091"/>
            <a:ext cx="2258290" cy="3038981"/>
          </a:xfrm>
          <a:prstGeom prst="rect">
            <a:avLst/>
          </a:prstGeom>
          <a:ln w="19050">
            <a:solidFill>
              <a:srgbClr val="00B0F0"/>
            </a:solidFill>
          </a:ln>
        </p:spPr>
      </p:pic>
      <p:pic>
        <p:nvPicPr>
          <p:cNvPr id="6" name="Picture 5">
            <a:extLst>
              <a:ext uri="{FF2B5EF4-FFF2-40B4-BE49-F238E27FC236}">
                <a16:creationId xmlns="" xmlns:a16="http://schemas.microsoft.com/office/drawing/2014/main" id="{63C8AA3F-1953-4632-B7B1-D70973275DB0}"/>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60312"/>
          <a:stretch/>
        </p:blipFill>
        <p:spPr>
          <a:xfrm>
            <a:off x="3383457" y="3801721"/>
            <a:ext cx="2865406" cy="2435351"/>
          </a:xfrm>
          <a:prstGeom prst="rect">
            <a:avLst/>
          </a:prstGeom>
          <a:ln w="19050">
            <a:solidFill>
              <a:srgbClr val="00B0F0"/>
            </a:solidFill>
          </a:ln>
        </p:spPr>
      </p:pic>
      <p:pic>
        <p:nvPicPr>
          <p:cNvPr id="7" name="Picture 6">
            <a:extLst>
              <a:ext uri="{FF2B5EF4-FFF2-40B4-BE49-F238E27FC236}">
                <a16:creationId xmlns="" xmlns:a16="http://schemas.microsoft.com/office/drawing/2014/main" id="{5A7F4F8C-44D3-4C3B-B057-6050FBF2A407}"/>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31634" t="43813" r="38750" b="44442"/>
          <a:stretch/>
        </p:blipFill>
        <p:spPr>
          <a:xfrm>
            <a:off x="6273102" y="1344815"/>
            <a:ext cx="2334711" cy="1844040"/>
          </a:xfrm>
          <a:prstGeom prst="rect">
            <a:avLst/>
          </a:prstGeom>
          <a:ln w="19050">
            <a:solidFill>
              <a:srgbClr val="00B0F0"/>
            </a:solidFill>
          </a:ln>
        </p:spPr>
      </p:pic>
    </p:spTree>
    <p:extLst>
      <p:ext uri="{BB962C8B-B14F-4D97-AF65-F5344CB8AC3E}">
        <p14:creationId xmlns="" xmlns:p14="http://schemas.microsoft.com/office/powerpoint/2010/main" val="1169958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Diagnostic Methods</a:t>
            </a:r>
            <a:endParaRPr lang="en-US" dirty="0">
              <a:solidFill>
                <a:schemeClr val="tx1"/>
              </a:solidFill>
            </a:endParaRPr>
          </a:p>
        </p:txBody>
      </p:sp>
      <p:sp>
        <p:nvSpPr>
          <p:cNvPr id="3" name="Content Placeholder 2"/>
          <p:cNvSpPr>
            <a:spLocks noGrp="1"/>
          </p:cNvSpPr>
          <p:nvPr>
            <p:ph idx="1"/>
          </p:nvPr>
        </p:nvSpPr>
        <p:spPr>
          <a:xfrm>
            <a:off x="381000" y="1219200"/>
            <a:ext cx="8183880" cy="4340352"/>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Using Real Time PCR to detect ASF</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Mobile test units (</a:t>
            </a:r>
            <a:r>
              <a:rPr lang="en-US" sz="2400" dirty="0" err="1" smtClean="0">
                <a:latin typeface="Times New Roman" panose="02020603050405020304" pitchFamily="18" charset="0"/>
                <a:cs typeface="Times New Roman" panose="02020603050405020304" pitchFamily="18" charset="0"/>
              </a:rPr>
              <a:t>Pockit</a:t>
            </a:r>
            <a:r>
              <a:rPr lang="en-US" sz="2400" dirty="0" smtClean="0">
                <a:latin typeface="Times New Roman" panose="02020603050405020304" pitchFamily="18" charset="0"/>
                <a:cs typeface="Times New Roman" panose="02020603050405020304" pitchFamily="18" charset="0"/>
              </a:rPr>
              <a:t> Micro Plus) to areas with an outbreak of ASF with support from the FAO</a:t>
            </a:r>
            <a:endParaRPr lang="en-US" sz="2400" dirty="0">
              <a:latin typeface="Times New Roman" pitchFamily="18" charset="0"/>
              <a:cs typeface="Times New Roman" pitchFamily="18" charset="0"/>
            </a:endParaRPr>
          </a:p>
        </p:txBody>
      </p:sp>
      <p:grpSp>
        <p:nvGrpSpPr>
          <p:cNvPr id="5" name="Group 4"/>
          <p:cNvGrpSpPr/>
          <p:nvPr/>
        </p:nvGrpSpPr>
        <p:grpSpPr>
          <a:xfrm>
            <a:off x="914400" y="2590800"/>
            <a:ext cx="7315200" cy="3810000"/>
            <a:chOff x="1371600" y="2667000"/>
            <a:chExt cx="6324600" cy="327660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71600" y="2667000"/>
              <a:ext cx="2133600" cy="1600200"/>
            </a:xfrm>
            <a:prstGeom prst="rect">
              <a:avLst/>
            </a:prstGeom>
            <a:ln w="19050">
              <a:solidFill>
                <a:srgbClr val="00B0F0"/>
              </a:solidFill>
            </a:ln>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5876192" y="2429608"/>
              <a:ext cx="1582615" cy="2057400"/>
            </a:xfrm>
            <a:prstGeom prst="rect">
              <a:avLst/>
            </a:prstGeom>
            <a:ln w="19050">
              <a:solidFill>
                <a:srgbClr val="00B0F0"/>
              </a:solidFill>
            </a:ln>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05200" y="2667000"/>
              <a:ext cx="2103120" cy="1600200"/>
            </a:xfrm>
            <a:prstGeom prst="rect">
              <a:avLst/>
            </a:prstGeom>
            <a:ln w="19050">
              <a:solidFill>
                <a:srgbClr val="00B0F0"/>
              </a:solidFill>
            </a:ln>
          </p:spPr>
        </p:pic>
        <p:pic>
          <p:nvPicPr>
            <p:cNvPr id="9" name="Picture 8">
              <a:extLst>
                <a:ext uri="{FF2B5EF4-FFF2-40B4-BE49-F238E27FC236}">
                  <a16:creationId xmlns="" xmlns:a16="http://schemas.microsoft.com/office/drawing/2014/main" id="{8C3371AB-9346-4FF5-9F6F-16AE24EA4931}"/>
                </a:ext>
              </a:extLst>
            </p:cNvPr>
            <p:cNvPicPr>
              <a:picLocks noChangeAspect="1"/>
            </p:cNvPicPr>
            <p:nvPr/>
          </p:nvPicPr>
          <p:blipFill rotWithShape="1">
            <a:blip r:embed="rId5" cstate="print"/>
            <a:srcRect t="21085"/>
            <a:stretch/>
          </p:blipFill>
          <p:spPr>
            <a:xfrm>
              <a:off x="5638800" y="4267200"/>
              <a:ext cx="2057400" cy="1676399"/>
            </a:xfrm>
            <a:prstGeom prst="rect">
              <a:avLst/>
            </a:prstGeom>
            <a:ln w="19050">
              <a:solidFill>
                <a:srgbClr val="00B0F0"/>
              </a:solidFill>
            </a:ln>
          </p:spPr>
        </p:pic>
        <p:pic>
          <p:nvPicPr>
            <p:cNvPr id="10" name="Picture 9">
              <a:extLst>
                <a:ext uri="{FF2B5EF4-FFF2-40B4-BE49-F238E27FC236}">
                  <a16:creationId xmlns="" xmlns:a16="http://schemas.microsoft.com/office/drawing/2014/main" id="{60638765-F262-45C0-9396-564248FD146E}"/>
                </a:ext>
              </a:extLst>
            </p:cNvPr>
            <p:cNvPicPr>
              <a:picLocks noChangeAspect="1"/>
            </p:cNvPicPr>
            <p:nvPr/>
          </p:nvPicPr>
          <p:blipFill rotWithShape="1">
            <a:blip r:embed="rId6" cstate="print"/>
            <a:srcRect t="21085"/>
            <a:stretch/>
          </p:blipFill>
          <p:spPr>
            <a:xfrm>
              <a:off x="3505200" y="4267200"/>
              <a:ext cx="2133600" cy="1676400"/>
            </a:xfrm>
            <a:prstGeom prst="rect">
              <a:avLst/>
            </a:prstGeom>
            <a:ln w="19050">
              <a:solidFill>
                <a:srgbClr val="00B0F0"/>
              </a:solidFill>
            </a:ln>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371600" y="4267200"/>
              <a:ext cx="2133600" cy="1676400"/>
            </a:xfrm>
            <a:prstGeom prst="rect">
              <a:avLst/>
            </a:prstGeom>
            <a:ln w="19050">
              <a:solidFill>
                <a:srgbClr val="00B0F0"/>
              </a:solidFill>
            </a:ln>
          </p:spPr>
        </p:pic>
      </p:grpSp>
    </p:spTree>
    <p:extLst>
      <p:ext uri="{BB962C8B-B14F-4D97-AF65-F5344CB8AC3E}">
        <p14:creationId xmlns="" xmlns:p14="http://schemas.microsoft.com/office/powerpoint/2010/main" val="266695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CA" dirty="0" smtClean="0">
                <a:solidFill>
                  <a:schemeClr val="tx1"/>
                </a:solidFill>
                <a:latin typeface="Times New Roman" panose="02020603050405020304" pitchFamily="18" charset="0"/>
                <a:cs typeface="Times New Roman" panose="02020603050405020304" pitchFamily="18" charset="0"/>
              </a:rPr>
              <a:t>Results (ASF)</a:t>
            </a:r>
            <a:endParaRPr lang="en-US" dirty="0">
              <a:solidFill>
                <a:schemeClr val="tx1"/>
              </a:solidFill>
            </a:endParaRPr>
          </a:p>
        </p:txBody>
      </p:sp>
      <p:graphicFrame>
        <p:nvGraphicFramePr>
          <p:cNvPr id="4" name="Content Placeholder 3">
            <a:extLst>
              <a:ext uri="{FF2B5EF4-FFF2-40B4-BE49-F238E27FC236}">
                <a16:creationId xmlns="" xmlns:a16="http://schemas.microsoft.com/office/drawing/2014/main" id="{D1098446-3898-4B23-A75C-187A763D988B}"/>
              </a:ext>
            </a:extLst>
          </p:cNvPr>
          <p:cNvGraphicFramePr>
            <a:graphicFrameLocks noGrp="1"/>
          </p:cNvGraphicFramePr>
          <p:nvPr>
            <p:ph idx="1"/>
            <p:extLst/>
          </p:nvPr>
        </p:nvGraphicFramePr>
        <p:xfrm>
          <a:off x="457200" y="1524000"/>
          <a:ext cx="8183563" cy="4340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84211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endParaRPr lang="en-US" dirty="0">
              <a:latin typeface="Times New Roman" pitchFamily="18" charset="0"/>
              <a:cs typeface="Times New Roman" pitchFamily="18" charset="0"/>
            </a:endParaRPr>
          </a:p>
        </p:txBody>
      </p:sp>
      <p:sp>
        <p:nvSpPr>
          <p:cNvPr id="5" name="Rectangle 4"/>
          <p:cNvSpPr/>
          <p:nvPr/>
        </p:nvSpPr>
        <p:spPr>
          <a:xfrm>
            <a:off x="838200" y="1981200"/>
            <a:ext cx="7467600" cy="2585323"/>
          </a:xfrm>
          <a:prstGeom prst="rect">
            <a:avLst/>
          </a:prstGeom>
          <a:noFill/>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Serological</a:t>
            </a:r>
            <a:r>
              <a:rPr lang="en-US" sz="5400" b="1" cap="none" spc="0"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 Surveillance for Swine diseases</a:t>
            </a:r>
            <a:endParaRPr lang="en-US" sz="5400" b="1" cap="none" spc="0"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endParaRPr>
          </a:p>
        </p:txBody>
      </p:sp>
    </p:spTree>
    <p:extLst>
      <p:ext uri="{BB962C8B-B14F-4D97-AF65-F5344CB8AC3E}">
        <p14:creationId xmlns="" xmlns:p14="http://schemas.microsoft.com/office/powerpoint/2010/main" val="737614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CA" dirty="0">
                <a:solidFill>
                  <a:schemeClr val="tx1"/>
                </a:solidFill>
                <a:latin typeface="Times New Roman" panose="02020603050405020304" pitchFamily="18" charset="0"/>
                <a:cs typeface="Times New Roman" panose="02020603050405020304" pitchFamily="18" charset="0"/>
              </a:rPr>
              <a:t>Research Collaboration</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smtClean="0">
                <a:latin typeface="Times New Roman" pitchFamily="18" charset="0"/>
                <a:cs typeface="Times New Roman" pitchFamily="18" charset="0"/>
              </a:rPr>
              <a:t>National Animal Health and Production Research Institute (NAHPRI) with </a:t>
            </a:r>
            <a:r>
              <a:rPr lang="en-US" dirty="0" err="1" smtClean="0">
                <a:latin typeface="Times New Roman" pitchFamily="18" charset="0"/>
                <a:cs typeface="Times New Roman" pitchFamily="18" charset="0"/>
              </a:rPr>
              <a:t>Mahidol</a:t>
            </a:r>
            <a:r>
              <a:rPr lang="en-US" dirty="0" smtClean="0">
                <a:latin typeface="Times New Roman" pitchFamily="18" charset="0"/>
                <a:cs typeface="Times New Roman" pitchFamily="18" charset="0"/>
              </a:rPr>
              <a:t>-Oxford Tropical Medicine Research Unit (MORU)</a:t>
            </a:r>
          </a:p>
          <a:p>
            <a:pPr marL="0" indent="0">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9168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Diagnostic Method</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sing </a:t>
            </a:r>
            <a:r>
              <a:rPr lang="en-US" dirty="0">
                <a:latin typeface="Times New Roman" panose="02020603050405020304" pitchFamily="18" charset="0"/>
                <a:cs typeface="Times New Roman" panose="02020603050405020304" pitchFamily="18" charset="0"/>
              </a:rPr>
              <a:t>commercial antibody ELISA </a:t>
            </a:r>
            <a:r>
              <a:rPr lang="en-US" dirty="0" smtClean="0">
                <a:latin typeface="Times New Roman" panose="02020603050405020304" pitchFamily="18" charset="0"/>
                <a:cs typeface="Times New Roman" panose="02020603050405020304" pitchFamily="18" charset="0"/>
              </a:rPr>
              <a:t>kits manufactured by </a:t>
            </a:r>
            <a:r>
              <a:rPr lang="en-US" dirty="0" err="1" smtClean="0">
                <a:latin typeface="Times New Roman" panose="02020603050405020304" pitchFamily="18" charset="0"/>
                <a:cs typeface="Times New Roman" panose="02020603050405020304" pitchFamily="18" charset="0"/>
              </a:rPr>
              <a:t>IDvet</a:t>
            </a:r>
            <a:r>
              <a:rPr lang="en-US" dirty="0" smtClean="0">
                <a:latin typeface="Times New Roman" panose="02020603050405020304" pitchFamily="18" charset="0"/>
                <a:cs typeface="Times New Roman" panose="02020603050405020304" pitchFamily="18" charset="0"/>
              </a:rPr>
              <a:t>, France were detected antibodies </a:t>
            </a:r>
          </a:p>
          <a:p>
            <a:pPr marL="0" indent="0">
              <a:buNone/>
            </a:pPr>
            <a:endParaRPr lang="en-US"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Classical Swine Fever (CSF)</a:t>
            </a:r>
          </a:p>
          <a:p>
            <a:pPr lvl="2">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Porcine Reproductive and Respiratory Syndrome (PRRS)</a:t>
            </a:r>
          </a:p>
          <a:p>
            <a:pPr lvl="2">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African Swine Fever (ASF)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83880" cy="762000"/>
          </a:xfrm>
        </p:spPr>
        <p:txBody>
          <a:bodyPr anchor="ctr" anchorCtr="0">
            <a:normAutofit fontScale="90000"/>
          </a:bodyPr>
          <a:lstStyle/>
          <a:p>
            <a:pPr algn="ctr"/>
            <a:r>
              <a:rPr lang="en-US" dirty="0" err="1" smtClean="0">
                <a:solidFill>
                  <a:schemeClr val="tx1"/>
                </a:solidFill>
                <a:effectLst/>
                <a:latin typeface="Times New Roman" panose="02020603050405020304" pitchFamily="18" charset="0"/>
                <a:cs typeface="Times New Roman" panose="02020603050405020304" pitchFamily="18" charset="0"/>
              </a:rPr>
              <a:t>Sero</a:t>
            </a:r>
            <a:r>
              <a:rPr lang="en-US" dirty="0" smtClean="0">
                <a:solidFill>
                  <a:schemeClr val="tx1"/>
                </a:solidFill>
                <a:effectLst/>
                <a:latin typeface="Times New Roman" panose="02020603050405020304" pitchFamily="18" charset="0"/>
                <a:cs typeface="Times New Roman" panose="02020603050405020304" pitchFamily="18" charset="0"/>
              </a:rPr>
              <a:t>-prevalence </a:t>
            </a:r>
            <a:r>
              <a:rPr lang="en-US" dirty="0">
                <a:solidFill>
                  <a:schemeClr val="tx1"/>
                </a:solidFill>
                <a:effectLst/>
                <a:latin typeface="Times New Roman" panose="02020603050405020304" pitchFamily="18" charset="0"/>
                <a:cs typeface="Times New Roman" panose="02020603050405020304" pitchFamily="18" charset="0"/>
              </a:rPr>
              <a:t>results</a:t>
            </a:r>
            <a:r>
              <a:rPr lang="en-US" dirty="0">
                <a:effectLst/>
              </a:rPr>
              <a:t/>
            </a:r>
            <a:br>
              <a:rPr lang="en-US" dirty="0">
                <a:effectLst/>
              </a:rPr>
            </a:b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normAutofit fontScale="92500"/>
          </a:bodyPr>
          <a:lstStyle/>
          <a:p>
            <a:r>
              <a:rPr lang="en-US" dirty="0">
                <a:latin typeface="Times New Roman" pitchFamily="18" charset="0"/>
                <a:cs typeface="Times New Roman" pitchFamily="18" charset="0"/>
              </a:rPr>
              <a:t>ASF as the overall number of seropositive samples was low. The variable that demonstrated significant differences between positive and negative results for ASF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overall </a:t>
            </a:r>
            <a:r>
              <a:rPr lang="en-US" dirty="0" err="1" smtClean="0">
                <a:latin typeface="Times New Roman" pitchFamily="18" charset="0"/>
                <a:cs typeface="Times New Roman" pitchFamily="18" charset="0"/>
              </a:rPr>
              <a:t>seroprevalence</a:t>
            </a:r>
            <a:r>
              <a:rPr lang="en-US" dirty="0" smtClean="0">
                <a:latin typeface="Times New Roman" pitchFamily="18" charset="0"/>
                <a:cs typeface="Times New Roman" pitchFamily="18" charset="0"/>
              </a:rPr>
              <a:t> of CSF, PRRS, and ASF was high in a commercial farm </a:t>
            </a:r>
          </a:p>
          <a:p>
            <a:r>
              <a:rPr lang="en-US" dirty="0" smtClean="0">
                <a:latin typeface="Times New Roman" pitchFamily="18" charset="0"/>
                <a:cs typeface="Times New Roman" pitchFamily="18" charset="0"/>
              </a:rPr>
              <a:t>Conclusion: the CSF, PRRS are no vaccination history and vaccination programs for large commercial pig farms in Cambodia were not publicly available. Vaccines against CSF and PRRS are commonly used in pig production in South East Asia.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Challenges</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a:latin typeface="Times New Roman" panose="02020603050405020304" pitchFamily="18" charset="0"/>
                <a:cs typeface="Times New Roman" panose="02020603050405020304" pitchFamily="18" charset="0"/>
              </a:rPr>
              <a:t>Research </a:t>
            </a:r>
            <a:r>
              <a:rPr lang="en-US" dirty="0" smtClean="0">
                <a:latin typeface="Times New Roman" panose="02020603050405020304" pitchFamily="18" charset="0"/>
                <a:cs typeface="Times New Roman" panose="02020603050405020304" pitchFamily="18" charset="0"/>
              </a:rPr>
              <a:t>capacity</a:t>
            </a:r>
          </a:p>
          <a:p>
            <a:r>
              <a:rPr lang="en-US" dirty="0">
                <a:latin typeface="Times New Roman" panose="02020603050405020304" pitchFamily="18" charset="0"/>
                <a:cs typeface="Times New Roman" panose="02020603050405020304" pitchFamily="18" charset="0"/>
              </a:rPr>
              <a:t>Resources of human and </a:t>
            </a:r>
            <a:r>
              <a:rPr lang="en-US" dirty="0" smtClean="0">
                <a:latin typeface="Times New Roman" panose="02020603050405020304" pitchFamily="18" charset="0"/>
                <a:cs typeface="Times New Roman" panose="02020603050405020304" pitchFamily="18" charset="0"/>
              </a:rPr>
              <a:t>Finance</a:t>
            </a:r>
          </a:p>
          <a:p>
            <a:r>
              <a:rPr lang="en-US" dirty="0">
                <a:latin typeface="Times New Roman" panose="02020603050405020304" pitchFamily="18" charset="0"/>
                <a:cs typeface="Times New Roman" panose="02020603050405020304" pitchFamily="18" charset="0"/>
              </a:rPr>
              <a:t>Lab capacity in </a:t>
            </a:r>
            <a:r>
              <a:rPr lang="en-US" dirty="0" smtClean="0">
                <a:latin typeface="Times New Roman" panose="02020603050405020304" pitchFamily="18" charset="0"/>
                <a:cs typeface="Times New Roman" panose="02020603050405020304" pitchFamily="18" charset="0"/>
              </a:rPr>
              <a:t>diagnosing (Lab supplies)</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Way forwards </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a:latin typeface="Times New Roman" panose="02020603050405020304" pitchFamily="18" charset="0"/>
                <a:cs typeface="Times New Roman" panose="02020603050405020304" pitchFamily="18" charset="0"/>
              </a:rPr>
              <a:t>Strengthen </a:t>
            </a:r>
            <a:r>
              <a:rPr lang="en-US" dirty="0" smtClean="0">
                <a:latin typeface="Times New Roman" panose="02020603050405020304" pitchFamily="18" charset="0"/>
                <a:cs typeface="Times New Roman" panose="02020603050405020304" pitchFamily="18" charset="0"/>
              </a:rPr>
              <a:t>surveillance system</a:t>
            </a:r>
          </a:p>
          <a:p>
            <a:r>
              <a:rPr lang="en-US" dirty="0">
                <a:latin typeface="Times New Roman" panose="02020603050405020304" pitchFamily="18" charset="0"/>
                <a:cs typeface="Times New Roman" panose="02020603050405020304" pitchFamily="18" charset="0"/>
              </a:rPr>
              <a:t>Strengthen lab </a:t>
            </a:r>
            <a:r>
              <a:rPr lang="en-US" dirty="0" smtClean="0">
                <a:latin typeface="Times New Roman" panose="02020603050405020304" pitchFamily="18" charset="0"/>
                <a:cs typeface="Times New Roman" panose="02020603050405020304" pitchFamily="18" charset="0"/>
              </a:rPr>
              <a:t>capacity</a:t>
            </a:r>
          </a:p>
          <a:p>
            <a:r>
              <a:rPr lang="en-US" dirty="0" smtClean="0">
                <a:latin typeface="Times New Roman" panose="02020603050405020304" pitchFamily="18" charset="0"/>
                <a:cs typeface="Times New Roman" panose="02020603050405020304" pitchFamily="18" charset="0"/>
              </a:rPr>
              <a:t>Enforce existing legislation on disease management</a:t>
            </a:r>
          </a:p>
          <a:p>
            <a:r>
              <a:rPr lang="en-US" dirty="0" smtClean="0">
                <a:latin typeface="Times New Roman" panose="02020603050405020304" pitchFamily="18" charset="0"/>
                <a:ea typeface="Yu Mincho" panose="02020400000000000000" pitchFamily="18" charset="-128"/>
                <a:cs typeface="Times New Roman" panose="02020603050405020304" pitchFamily="18" charset="0"/>
              </a:rPr>
              <a:t>Improve Public Private Partnership collaboration</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72148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Conclusion</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normAutofit fontScale="92500" lnSpcReduction="10000"/>
          </a:bodyPr>
          <a:lstStyle/>
          <a:p>
            <a:r>
              <a:rPr lang="en-US" dirty="0" smtClean="0">
                <a:latin typeface="Times New Roman" panose="02020603050405020304" pitchFamily="18" charset="0"/>
                <a:ea typeface="Yu Mincho" panose="02020400000000000000" pitchFamily="18" charset="-128"/>
                <a:cs typeface="Times New Roman" panose="02020603050405020304" pitchFamily="18" charset="0"/>
              </a:rPr>
              <a:t>ASF is still threatening pig production in Cambodia.</a:t>
            </a:r>
          </a:p>
          <a:p>
            <a:r>
              <a:rPr lang="en-US" dirty="0" smtClean="0">
                <a:latin typeface="Times New Roman" panose="02020603050405020304" pitchFamily="18" charset="0"/>
                <a:ea typeface="Yu Mincho" panose="02020400000000000000" pitchFamily="18" charset="-128"/>
                <a:cs typeface="Times New Roman" panose="02020603050405020304" pitchFamily="18" charset="0"/>
              </a:rPr>
              <a:t>The overall prevalence of ASF detected during the study period was 2.52%.</a:t>
            </a:r>
          </a:p>
          <a:p>
            <a:r>
              <a:rPr lang="en-US" dirty="0" smtClean="0">
                <a:latin typeface="Times New Roman" panose="02020603050405020304" pitchFamily="18" charset="0"/>
                <a:ea typeface="Yu Mincho" panose="02020400000000000000" pitchFamily="18" charset="-128"/>
                <a:cs typeface="Times New Roman" panose="02020603050405020304" pitchFamily="18" charset="0"/>
              </a:rPr>
              <a:t>Economic consequence: In Cambodia, the first ASF outbreak was reported in April 2019 in five provinces. While an estimated 70% of ASF is widespread all over the country greater losses. </a:t>
            </a:r>
          </a:p>
          <a:p>
            <a:endParaRPr lang="en-US" dirty="0" smtClean="0"/>
          </a:p>
          <a:p>
            <a:pPr>
              <a:buNone/>
            </a:pPr>
            <a:r>
              <a:rPr lang="en-US" dirty="0" smtClean="0"/>
              <a:t> </a:t>
            </a:r>
          </a:p>
          <a:p>
            <a:endParaRPr lang="en-US" dirty="0" smtClean="0"/>
          </a:p>
          <a:p>
            <a:pPr>
              <a:buNone/>
            </a:pPr>
            <a:r>
              <a:rPr lang="en-US" dirty="0" smtClean="0"/>
              <a:t>  </a:t>
            </a:r>
          </a:p>
          <a:p>
            <a:endParaRPr lang="en-US" dirty="0" smtClean="0">
              <a:latin typeface="Times New Roman" panose="02020603050405020304" pitchFamily="18" charset="0"/>
              <a:ea typeface="Yu Mincho" panose="02020400000000000000" pitchFamily="18" charset="-128"/>
              <a:cs typeface="Times New Roman" panose="02020603050405020304"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Overview</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smtClean="0">
                <a:latin typeface="Times New Roman" pitchFamily="18" charset="0"/>
                <a:cs typeface="Times New Roman" pitchFamily="18" charset="0"/>
              </a:rPr>
              <a:t>ASF outbreak in Cambodia</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Common Swine diseases in Cambodia</a:t>
            </a:r>
          </a:p>
          <a:p>
            <a:r>
              <a:rPr lang="en-US" dirty="0" smtClean="0">
                <a:latin typeface="Times New Roman" pitchFamily="18" charset="0"/>
                <a:cs typeface="Times New Roman" pitchFamily="18" charset="0"/>
              </a:rPr>
              <a:t>Objectives</a:t>
            </a:r>
          </a:p>
          <a:p>
            <a:r>
              <a:rPr lang="en-US" dirty="0" smtClean="0">
                <a:latin typeface="Times New Roman" pitchFamily="18" charset="0"/>
                <a:cs typeface="Times New Roman" pitchFamily="18" charset="0"/>
              </a:rPr>
              <a:t>ASF surveillance</a:t>
            </a:r>
          </a:p>
          <a:p>
            <a:r>
              <a:rPr lang="en-US" dirty="0" smtClean="0">
                <a:latin typeface="Times New Roman" pitchFamily="18" charset="0"/>
                <a:cs typeface="Times New Roman" pitchFamily="18" charset="0"/>
              </a:rPr>
              <a:t>Conclusion</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416411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nset at angkor wat, siem reap, cambodia - angkor wat stock pictures, royalty-free photos &amp; imag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447800"/>
            <a:ext cx="8241029" cy="4454611"/>
          </a:xfrm>
          <a:prstGeom prst="rect">
            <a:avLst/>
          </a:prstGeom>
          <a:solidFill>
            <a:srgbClr val="FF0066"/>
          </a:solidFill>
        </p:spPr>
      </p:pic>
      <p:sp>
        <p:nvSpPr>
          <p:cNvPr id="4" name="Rectangle 3"/>
          <p:cNvSpPr/>
          <p:nvPr/>
        </p:nvSpPr>
        <p:spPr>
          <a:xfrm>
            <a:off x="838200" y="457200"/>
            <a:ext cx="7467600" cy="1107996"/>
          </a:xfrm>
          <a:prstGeom prst="rect">
            <a:avLst/>
          </a:prstGeom>
        </p:spPr>
        <p:txBody>
          <a:bodyPr wrap="square">
            <a:spAutoFit/>
          </a:bodyPr>
          <a:lstStyle/>
          <a:p>
            <a:r>
              <a:rPr lang="en-US" sz="6600" dirty="0" smtClean="0">
                <a:solidFill>
                  <a:srgbClr val="FFFF00"/>
                </a:solidFill>
                <a:latin typeface="Edwardian Script ITC" panose="030303020407070D0804" pitchFamily="66" charset="0"/>
              </a:rPr>
              <a:t>Thank You for your listening! </a:t>
            </a:r>
            <a:endParaRPr lang="en-US" sz="6600" dirty="0">
              <a:solidFill>
                <a:srgbClr val="FFFF00"/>
              </a:solidFill>
            </a:endParaRPr>
          </a:p>
        </p:txBody>
      </p:sp>
    </p:spTree>
    <p:extLst>
      <p:ext uri="{BB962C8B-B14F-4D97-AF65-F5344CB8AC3E}">
        <p14:creationId xmlns="" xmlns:p14="http://schemas.microsoft.com/office/powerpoint/2010/main" val="305651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82" y="3810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ASF outbreak in Cambodia</a:t>
            </a:r>
            <a:endParaRPr lang="en-US" dirty="0">
              <a:solidFill>
                <a:schemeClr val="tx1"/>
              </a:solidFill>
            </a:endParaRPr>
          </a:p>
        </p:txBody>
      </p:sp>
      <p:sp>
        <p:nvSpPr>
          <p:cNvPr id="3" name="Content Placeholder 2"/>
          <p:cNvSpPr>
            <a:spLocks noGrp="1"/>
          </p:cNvSpPr>
          <p:nvPr>
            <p:ph idx="1"/>
          </p:nvPr>
        </p:nvSpPr>
        <p:spPr>
          <a:xfrm>
            <a:off x="482600" y="1066800"/>
            <a:ext cx="8183880" cy="4340352"/>
          </a:xfrm>
        </p:spPr>
        <p:txBody>
          <a:bodyPr>
            <a:normAutofit/>
          </a:bodyPr>
          <a:lstStyle/>
          <a:p>
            <a:r>
              <a:rPr lang="en-US" sz="2400" dirty="0" smtClean="0">
                <a:latin typeface="Times New Roman" pitchFamily="18" charset="0"/>
                <a:cs typeface="Times New Roman" pitchFamily="18" charset="0"/>
              </a:rPr>
              <a:t>ASF outbreaks were detected in five provinces since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22 March to 10 July 2019.</a:t>
            </a:r>
          </a:p>
          <a:p>
            <a:pPr marL="0" indent="0">
              <a:buNone/>
            </a:pPr>
            <a:endParaRPr lang="en-US" sz="2400" dirty="0">
              <a:latin typeface="Times New Roman" pitchFamily="18" charset="0"/>
              <a:cs typeface="Times New Roman" pitchFamily="18" charset="0"/>
            </a:endParaRPr>
          </a:p>
        </p:txBody>
      </p:sp>
      <p:pic>
        <p:nvPicPr>
          <p:cNvPr id="4"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43100" y="2103389"/>
            <a:ext cx="5257800" cy="3989563"/>
          </a:xfrm>
          <a:prstGeom prst="rect">
            <a:avLst/>
          </a:prstGeom>
          <a:ln w="28575">
            <a:solidFill>
              <a:srgbClr val="00B0F0"/>
            </a:solidFill>
          </a:ln>
        </p:spPr>
      </p:pic>
    </p:spTree>
    <p:extLst>
      <p:ext uri="{BB962C8B-B14F-4D97-AF65-F5344CB8AC3E}">
        <p14:creationId xmlns="" xmlns:p14="http://schemas.microsoft.com/office/powerpoint/2010/main" val="111282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114"/>
            <a:ext cx="8183880" cy="990600"/>
          </a:xfrm>
        </p:spPr>
        <p:txBody>
          <a:bodyPr anchor="ctr" anchorCtr="0">
            <a:normAutofit fontScale="90000"/>
          </a:bodyPr>
          <a:lstStyle/>
          <a:p>
            <a:pPr algn="ctr"/>
            <a:r>
              <a:rPr lang="en-US" altLang="en-US" dirty="0">
                <a:solidFill>
                  <a:schemeClr val="tx1"/>
                </a:solidFill>
                <a:latin typeface="Corbel" panose="020B0503020204020204" pitchFamily="34" charset="0"/>
                <a:cs typeface="Khmer OS Battambang" panose="02000500000000020004" pitchFamily="2" charset="0"/>
              </a:rPr>
              <a:t>Outbreak containment team</a:t>
            </a:r>
            <a:r>
              <a:rPr lang="en-US" dirty="0">
                <a:solidFill>
                  <a:schemeClr val="tx1"/>
                </a:solidFill>
                <a:latin typeface="Times New Roman" pitchFamily="18" charset="0"/>
                <a:cs typeface="Times New Roman" pitchFamily="18" charset="0"/>
              </a:rPr>
              <a:t> in </a:t>
            </a:r>
            <a:r>
              <a:rPr lang="en-US" dirty="0" err="1">
                <a:solidFill>
                  <a:schemeClr val="tx1"/>
                </a:solidFill>
                <a:latin typeface="Times New Roman" pitchFamily="18" charset="0"/>
                <a:cs typeface="Times New Roman" pitchFamily="18" charset="0"/>
              </a:rPr>
              <a:t>Ratanakiri</a:t>
            </a:r>
            <a:r>
              <a:rPr lang="en-US" dirty="0">
                <a:solidFill>
                  <a:schemeClr val="tx1"/>
                </a:solidFill>
                <a:latin typeface="Times New Roman" pitchFamily="18" charset="0"/>
                <a:cs typeface="Times New Roman" pitchFamily="18" charset="0"/>
              </a:rPr>
              <a:t> province</a:t>
            </a:r>
            <a:endParaRPr lang="en-US" dirty="0">
              <a:solidFill>
                <a:schemeClr val="tx1"/>
              </a:solidFill>
            </a:endParaRPr>
          </a:p>
        </p:txBody>
      </p:sp>
      <p:sp>
        <p:nvSpPr>
          <p:cNvPr id="3" name="Content Placeholder 2"/>
          <p:cNvSpPr>
            <a:spLocks noGrp="1"/>
          </p:cNvSpPr>
          <p:nvPr>
            <p:ph idx="1"/>
          </p:nvPr>
        </p:nvSpPr>
        <p:spPr>
          <a:xfrm>
            <a:off x="457200" y="1432714"/>
            <a:ext cx="8183880" cy="4431638"/>
          </a:xfrm>
        </p:spPr>
        <p:txBody>
          <a:bodyPr/>
          <a:lstStyle/>
          <a:p>
            <a:pPr lvl="1"/>
            <a:r>
              <a:rPr lang="en-US" altLang="en-US" sz="2000" dirty="0">
                <a:latin typeface="Times New Roman" panose="02020603050405020304" pitchFamily="18" charset="0"/>
                <a:cs typeface="Times New Roman" panose="02020603050405020304" pitchFamily="18" charset="0"/>
              </a:rPr>
              <a:t>Total Culling 331 heads</a:t>
            </a:r>
          </a:p>
          <a:p>
            <a:pPr lvl="1"/>
            <a:r>
              <a:rPr lang="en-US" altLang="en-US" sz="2000" dirty="0">
                <a:latin typeface="Times New Roman" panose="02020603050405020304" pitchFamily="18" charset="0"/>
                <a:cs typeface="Times New Roman" panose="02020603050405020304" pitchFamily="18" charset="0"/>
              </a:rPr>
              <a:t>Disinfected households and slaughterhouses</a:t>
            </a:r>
          </a:p>
        </p:txBody>
      </p:sp>
      <p:grpSp>
        <p:nvGrpSpPr>
          <p:cNvPr id="4" name="Group 3"/>
          <p:cNvGrpSpPr/>
          <p:nvPr/>
        </p:nvGrpSpPr>
        <p:grpSpPr>
          <a:xfrm>
            <a:off x="990600" y="2209800"/>
            <a:ext cx="7162800" cy="4296141"/>
            <a:chOff x="1130207" y="2133600"/>
            <a:chExt cx="7919636" cy="5017949"/>
          </a:xfrm>
        </p:grpSpPr>
        <p:pic>
          <p:nvPicPr>
            <p:cNvPr id="5" name="Picture 4">
              <a:extLst>
                <a:ext uri="{FF2B5EF4-FFF2-40B4-BE49-F238E27FC236}">
                  <a16:creationId xmlns="" xmlns:a16="http://schemas.microsoft.com/office/drawing/2014/main" id="{D41FD1CE-B4AA-4682-AC41-160E0FED975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29200" y="5334000"/>
              <a:ext cx="2160000" cy="1665086"/>
            </a:xfrm>
            <a:prstGeom prst="rect">
              <a:avLst/>
            </a:prstGeom>
            <a:ln w="19050">
              <a:solidFill>
                <a:srgbClr val="00B0F0"/>
              </a:solidFill>
            </a:ln>
          </p:spPr>
        </p:pic>
        <p:pic>
          <p:nvPicPr>
            <p:cNvPr id="6" name="Picture 5">
              <a:extLst>
                <a:ext uri="{FF2B5EF4-FFF2-40B4-BE49-F238E27FC236}">
                  <a16:creationId xmlns="" xmlns:a16="http://schemas.microsoft.com/office/drawing/2014/main" id="{F435AB20-CB75-4E87-A53E-B0A4A6031091}"/>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37703"/>
            <a:stretch/>
          </p:blipFill>
          <p:spPr>
            <a:xfrm>
              <a:off x="1134600" y="5432720"/>
              <a:ext cx="2160000" cy="1718829"/>
            </a:xfrm>
            <a:prstGeom prst="rect">
              <a:avLst/>
            </a:prstGeom>
            <a:ln w="19050">
              <a:solidFill>
                <a:srgbClr val="00B0F0"/>
              </a:solidFill>
            </a:ln>
          </p:spPr>
        </p:pic>
        <p:pic>
          <p:nvPicPr>
            <p:cNvPr id="7" name="Picture 6">
              <a:extLst>
                <a:ext uri="{FF2B5EF4-FFF2-40B4-BE49-F238E27FC236}">
                  <a16:creationId xmlns="" xmlns:a16="http://schemas.microsoft.com/office/drawing/2014/main" id="{6548C396-19A0-4F79-95D0-07228B6192A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89843" y="5307600"/>
              <a:ext cx="2160000" cy="1691486"/>
            </a:xfrm>
            <a:prstGeom prst="rect">
              <a:avLst/>
            </a:prstGeom>
            <a:ln w="19050">
              <a:solidFill>
                <a:srgbClr val="00B0F0"/>
              </a:solidFill>
            </a:ln>
          </p:spPr>
        </p:pic>
        <p:pic>
          <p:nvPicPr>
            <p:cNvPr id="8" name="Picture 7">
              <a:extLst>
                <a:ext uri="{FF2B5EF4-FFF2-40B4-BE49-F238E27FC236}">
                  <a16:creationId xmlns="" xmlns:a16="http://schemas.microsoft.com/office/drawing/2014/main" id="{D05BF1E8-0259-46FD-81FB-185B4F817B05}"/>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92114" y="2133600"/>
              <a:ext cx="1426200" cy="3810000"/>
            </a:xfrm>
            <a:prstGeom prst="rect">
              <a:avLst/>
            </a:prstGeom>
            <a:ln w="19050">
              <a:solidFill>
                <a:srgbClr val="00B0F0"/>
              </a:solidFill>
            </a:ln>
          </p:spPr>
        </p:pic>
        <p:pic>
          <p:nvPicPr>
            <p:cNvPr id="9" name="Picture 8">
              <a:extLst>
                <a:ext uri="{FF2B5EF4-FFF2-40B4-BE49-F238E27FC236}">
                  <a16:creationId xmlns="" xmlns:a16="http://schemas.microsoft.com/office/drawing/2014/main" id="{F0AFB47F-E04F-48E4-894F-10510E958E2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73514" y="2133600"/>
              <a:ext cx="2160000" cy="1477388"/>
            </a:xfrm>
            <a:prstGeom prst="rect">
              <a:avLst/>
            </a:prstGeom>
            <a:ln w="19050">
              <a:solidFill>
                <a:srgbClr val="00B0F0"/>
              </a:solidFill>
            </a:ln>
          </p:spPr>
        </p:pic>
        <p:pic>
          <p:nvPicPr>
            <p:cNvPr id="10" name="Picture 9">
              <a:extLst>
                <a:ext uri="{FF2B5EF4-FFF2-40B4-BE49-F238E27FC236}">
                  <a16:creationId xmlns="" xmlns:a16="http://schemas.microsoft.com/office/drawing/2014/main" id="{56D79F61-F40F-41C6-9576-855D93529487}"/>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889200" y="3637388"/>
              <a:ext cx="2160000" cy="1670212"/>
            </a:xfrm>
            <a:prstGeom prst="rect">
              <a:avLst/>
            </a:prstGeom>
            <a:ln w="19050">
              <a:solidFill>
                <a:srgbClr val="00B0F0"/>
              </a:solidFill>
            </a:ln>
          </p:spPr>
        </p:pic>
        <p:pic>
          <p:nvPicPr>
            <p:cNvPr id="11" name="Picture 10">
              <a:extLst>
                <a:ext uri="{FF2B5EF4-FFF2-40B4-BE49-F238E27FC236}">
                  <a16:creationId xmlns="" xmlns:a16="http://schemas.microsoft.com/office/drawing/2014/main" id="{72139E06-6C29-4803-A280-FE122BC3BD6E}"/>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739914" y="2140136"/>
              <a:ext cx="2160000" cy="1470852"/>
            </a:xfrm>
            <a:prstGeom prst="rect">
              <a:avLst/>
            </a:prstGeom>
            <a:ln w="19050">
              <a:solidFill>
                <a:srgbClr val="00B0F0"/>
              </a:solidFill>
            </a:ln>
          </p:spPr>
        </p:pic>
        <p:pic>
          <p:nvPicPr>
            <p:cNvPr id="12" name="Picture 11">
              <a:extLst>
                <a:ext uri="{FF2B5EF4-FFF2-40B4-BE49-F238E27FC236}">
                  <a16:creationId xmlns="" xmlns:a16="http://schemas.microsoft.com/office/drawing/2014/main" id="{A482498D-9A90-4F29-BC15-873CEC078364}"/>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734643" y="3637388"/>
              <a:ext cx="2160000" cy="1670212"/>
            </a:xfrm>
            <a:prstGeom prst="rect">
              <a:avLst/>
            </a:prstGeom>
            <a:ln w="19050">
              <a:solidFill>
                <a:srgbClr val="00B0F0"/>
              </a:solidFill>
            </a:ln>
          </p:spPr>
        </p:pic>
        <p:pic>
          <p:nvPicPr>
            <p:cNvPr id="13" name="Picture 12">
              <a:extLst>
                <a:ext uri="{FF2B5EF4-FFF2-40B4-BE49-F238E27FC236}">
                  <a16:creationId xmlns="" xmlns:a16="http://schemas.microsoft.com/office/drawing/2014/main" id="{32EAE719-4AB6-49C6-9BEB-90C4BE99B013}"/>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130207" y="2142857"/>
              <a:ext cx="2160000" cy="1669864"/>
            </a:xfrm>
            <a:prstGeom prst="rect">
              <a:avLst/>
            </a:prstGeom>
            <a:ln w="19050">
              <a:solidFill>
                <a:srgbClr val="00B0F0"/>
              </a:solidFill>
            </a:ln>
          </p:spPr>
        </p:pic>
        <p:pic>
          <p:nvPicPr>
            <p:cNvPr id="14" name="Picture 13">
              <a:extLst>
                <a:ext uri="{FF2B5EF4-FFF2-40B4-BE49-F238E27FC236}">
                  <a16:creationId xmlns="" xmlns:a16="http://schemas.microsoft.com/office/drawing/2014/main" id="{923FFB23-C783-4BAF-87D1-77EB0D209726}"/>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138286" y="3812721"/>
              <a:ext cx="2160000" cy="1620000"/>
            </a:xfrm>
            <a:prstGeom prst="rect">
              <a:avLst/>
            </a:prstGeom>
            <a:ln w="19050">
              <a:solidFill>
                <a:srgbClr val="00B0F0"/>
              </a:solidFill>
            </a:ln>
          </p:spPr>
        </p:pic>
      </p:grpSp>
    </p:spTree>
    <p:extLst>
      <p:ext uri="{BB962C8B-B14F-4D97-AF65-F5344CB8AC3E}">
        <p14:creationId xmlns="" xmlns:p14="http://schemas.microsoft.com/office/powerpoint/2010/main" val="94858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1066800"/>
          </a:xfrm>
        </p:spPr>
        <p:txBody>
          <a:bodyPr anchor="ctr" anchorCtr="0">
            <a:normAutofit fontScale="90000"/>
          </a:bodyPr>
          <a:lstStyle/>
          <a:p>
            <a:pPr algn="ctr"/>
            <a:r>
              <a:rPr lang="en-US" dirty="0" smtClean="0">
                <a:solidFill>
                  <a:schemeClr val="tx1"/>
                </a:solidFill>
              </a:rPr>
              <a:t>Common Diseases of Cambodian Pigs</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smtClean="0">
                <a:solidFill>
                  <a:srgbClr val="0070C0"/>
                </a:solidFill>
                <a:latin typeface="Times New Roman" pitchFamily="18" charset="0"/>
                <a:cs typeface="Times New Roman" pitchFamily="18" charset="0"/>
              </a:rPr>
              <a:t>Viral Diseases: </a:t>
            </a:r>
            <a:r>
              <a:rPr lang="en-US" dirty="0" smtClean="0">
                <a:latin typeface="Times New Roman" pitchFamily="18" charset="0"/>
                <a:cs typeface="Times New Roman" pitchFamily="18" charset="0"/>
              </a:rPr>
              <a:t>FMD, CSF, </a:t>
            </a:r>
            <a:r>
              <a:rPr lang="en-US" dirty="0" err="1" smtClean="0">
                <a:latin typeface="Times New Roman" pitchFamily="18" charset="0"/>
                <a:cs typeface="Times New Roman" pitchFamily="18" charset="0"/>
              </a:rPr>
              <a:t>Aujesky’s</a:t>
            </a:r>
            <a:r>
              <a:rPr lang="en-US" dirty="0" smtClean="0">
                <a:latin typeface="Times New Roman" pitchFamily="18" charset="0"/>
                <a:cs typeface="Times New Roman" pitchFamily="18" charset="0"/>
              </a:rPr>
              <a:t>, PCV, SIV, PRRS, PED, TGE</a:t>
            </a:r>
          </a:p>
          <a:p>
            <a:pPr marL="0" indent="0">
              <a:buNone/>
            </a:pPr>
            <a:endParaRPr lang="en-US" dirty="0" smtClean="0">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Bacterial diseases: </a:t>
            </a:r>
            <a:r>
              <a:rPr lang="en-US" dirty="0" smtClean="0">
                <a:latin typeface="Times New Roman" pitchFamily="18" charset="0"/>
                <a:cs typeface="Times New Roman" pitchFamily="18" charset="0"/>
              </a:rPr>
              <a:t>Salmonella, </a:t>
            </a:r>
            <a:r>
              <a:rPr lang="en-US" dirty="0" err="1" smtClean="0">
                <a:latin typeface="Times New Roman" pitchFamily="18" charset="0"/>
                <a:cs typeface="Times New Roman" pitchFamily="18" charset="0"/>
              </a:rPr>
              <a:t>Pasteurella</a:t>
            </a:r>
            <a:r>
              <a:rPr lang="en-US" dirty="0" smtClean="0">
                <a:latin typeface="Times New Roman" pitchFamily="18" charset="0"/>
                <a:cs typeface="Times New Roman" pitchFamily="18" charset="0"/>
              </a:rPr>
              <a:t>, Mycoplasma, Escherichia Coli, Streptococcus </a:t>
            </a:r>
            <a:r>
              <a:rPr lang="en-US" dirty="0" err="1" smtClean="0">
                <a:latin typeface="Times New Roman" pitchFamily="18" charset="0"/>
                <a:cs typeface="Times New Roman" pitchFamily="18" charset="0"/>
              </a:rPr>
              <a:t>suis</a:t>
            </a:r>
            <a:r>
              <a:rPr lang="en-US" dirty="0" smtClean="0">
                <a:latin typeface="Times New Roman" pitchFamily="18" charset="0"/>
                <a:cs typeface="Times New Roman" pitchFamily="18" charset="0"/>
              </a:rPr>
              <a:t>, Erysipelas</a:t>
            </a:r>
          </a:p>
          <a:p>
            <a:pPr marL="0" indent="0">
              <a:buNone/>
            </a:pPr>
            <a:endParaRPr lang="en-US" dirty="0" smtClean="0">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Parasites:</a:t>
            </a:r>
            <a:r>
              <a:rPr lang="en-US" dirty="0" smtClean="0">
                <a:latin typeface="Times New Roman" pitchFamily="18" charset="0"/>
                <a:cs typeface="Times New Roman" pitchFamily="18" charset="0"/>
              </a:rPr>
              <a:t> Intestinal worms, Lice and/or mange, Coccidiosis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20999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Objectives</a:t>
            </a: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r>
              <a:rPr lang="en-US" dirty="0" smtClean="0">
                <a:latin typeface="Times New Roman" pitchFamily="18" charset="0"/>
                <a:cs typeface="Times New Roman" pitchFamily="18" charset="0"/>
              </a:rPr>
              <a:t>To detect the presence of the ASF virus in </a:t>
            </a:r>
            <a:r>
              <a:rPr lang="en-US" dirty="0" smtClean="0">
                <a:latin typeface="Times New Roman" pitchFamily="18" charset="0"/>
                <a:cs typeface="Times New Roman" pitchFamily="18" charset="0"/>
              </a:rPr>
              <a:t>pigs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prevent ASF outbreaks and minimize the risk of ASF incursions</a:t>
            </a:r>
          </a:p>
          <a:p>
            <a:r>
              <a:rPr lang="en-US" dirty="0" smtClean="0">
                <a:latin typeface="Times New Roman" pitchFamily="18" charset="0"/>
                <a:cs typeface="Times New Roman" pitchFamily="18" charset="0"/>
              </a:rPr>
              <a:t>Identify possible risk factors </a:t>
            </a:r>
            <a:r>
              <a:rPr lang="en-US" dirty="0" smtClean="0">
                <a:latin typeface="Times New Roman" pitchFamily="18" charset="0"/>
                <a:cs typeface="Times New Roman" pitchFamily="18" charset="0"/>
              </a:rPr>
              <a:t>for the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emergence and spread of ASF in pig farming</a:t>
            </a:r>
          </a:p>
          <a:p>
            <a:r>
              <a:rPr lang="en-US" dirty="0" smtClean="0">
                <a:latin typeface="Times New Roman" pitchFamily="18" charset="0"/>
                <a:cs typeface="Times New Roman" pitchFamily="18" charset="0"/>
              </a:rPr>
              <a:t>To </a:t>
            </a:r>
            <a:r>
              <a:rPr lang="en-US" dirty="0">
                <a:latin typeface="Times New Roman" panose="02020603050405020304" pitchFamily="18" charset="0"/>
                <a:cs typeface="Times New Roman" panose="02020603050405020304" pitchFamily="18" charset="0"/>
              </a:rPr>
              <a:t>determine </a:t>
            </a:r>
            <a:r>
              <a:rPr lang="en-US" dirty="0" err="1">
                <a:latin typeface="Times New Roman" panose="02020603050405020304" pitchFamily="18" charset="0"/>
                <a:cs typeface="Times New Roman" panose="02020603050405020304" pitchFamily="18" charset="0"/>
              </a:rPr>
              <a:t>seroprevalences</a:t>
            </a:r>
            <a:r>
              <a:rPr lang="en-US" dirty="0">
                <a:latin typeface="Times New Roman" panose="02020603050405020304" pitchFamily="18" charset="0"/>
                <a:cs typeface="Times New Roman" panose="02020603050405020304" pitchFamily="18" charset="0"/>
              </a:rPr>
              <a:t> of endemic high-impact diseases</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endParaRPr lang="en-US" dirty="0">
              <a:solidFill>
                <a:schemeClr val="tx1"/>
              </a:solidFill>
            </a:endParaRPr>
          </a:p>
        </p:txBody>
      </p:sp>
      <p:sp>
        <p:nvSpPr>
          <p:cNvPr id="3" name="Content Placeholder 2"/>
          <p:cNvSpPr>
            <a:spLocks noGrp="1"/>
          </p:cNvSpPr>
          <p:nvPr>
            <p:ph idx="1"/>
          </p:nvPr>
        </p:nvSpPr>
        <p:spPr>
          <a:xfrm>
            <a:off x="457200" y="1524000"/>
            <a:ext cx="8183880" cy="4340352"/>
          </a:xfrm>
        </p:spPr>
        <p:txBody>
          <a:bodyPr/>
          <a:lstStyle/>
          <a:p>
            <a:endParaRPr lang="en-US" dirty="0">
              <a:latin typeface="Times New Roman" pitchFamily="18" charset="0"/>
              <a:cs typeface="Times New Roman" pitchFamily="18" charset="0"/>
            </a:endParaRPr>
          </a:p>
        </p:txBody>
      </p:sp>
      <p:sp>
        <p:nvSpPr>
          <p:cNvPr id="5" name="Rectangle 4"/>
          <p:cNvSpPr/>
          <p:nvPr/>
        </p:nvSpPr>
        <p:spPr>
          <a:xfrm>
            <a:off x="1219200" y="2514600"/>
            <a:ext cx="6678431"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ASF Surveillance</a:t>
            </a:r>
            <a:endParaRPr lang="en-US" sz="5400" b="1" cap="none" spc="0"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endParaRPr>
          </a:p>
        </p:txBody>
      </p:sp>
    </p:spTree>
    <p:extLst>
      <p:ext uri="{BB962C8B-B14F-4D97-AF65-F5344CB8AC3E}">
        <p14:creationId xmlns="" xmlns:p14="http://schemas.microsoft.com/office/powerpoint/2010/main" val="405588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CA" dirty="0" smtClean="0">
                <a:solidFill>
                  <a:schemeClr val="tx1"/>
                </a:solidFill>
                <a:latin typeface="Times New Roman" panose="02020603050405020304" pitchFamily="18" charset="0"/>
                <a:cs typeface="Times New Roman" panose="02020603050405020304" pitchFamily="18" charset="0"/>
              </a:rPr>
              <a:t>Studied areas</a:t>
            </a:r>
            <a:endParaRPr lang="en-US" dirty="0">
              <a:solidFill>
                <a:schemeClr val="tx1"/>
              </a:solidFill>
            </a:endParaRPr>
          </a:p>
        </p:txBody>
      </p:sp>
      <p:sp>
        <p:nvSpPr>
          <p:cNvPr id="3" name="Content Placeholder 2"/>
          <p:cNvSpPr>
            <a:spLocks noGrp="1"/>
          </p:cNvSpPr>
          <p:nvPr>
            <p:ph idx="1"/>
          </p:nvPr>
        </p:nvSpPr>
        <p:spPr>
          <a:xfrm>
            <a:off x="457200" y="1143000"/>
            <a:ext cx="8183880" cy="5181600"/>
          </a:xfrm>
        </p:spPr>
        <p:txBody>
          <a:bodyPr/>
          <a:lstStyle/>
          <a:p>
            <a:pPr marL="119062" lvl="1"/>
            <a:r>
              <a:rPr lang="en-US" sz="2800" dirty="0" smtClean="0">
                <a:latin typeface="Times New Roman" panose="02020603050405020304" pitchFamily="18" charset="0"/>
                <a:cs typeface="Times New Roman" panose="02020603050405020304" pitchFamily="18" charset="0"/>
              </a:rPr>
              <a:t>17 slaughterhouses in 4 provinces were selected</a:t>
            </a:r>
            <a:endParaRPr lang="en-US" dirty="0" smtClean="0">
              <a:latin typeface="Times New Roman" panose="02020603050405020304" pitchFamily="18" charset="0"/>
              <a:cs typeface="Times New Roman" panose="02020603050405020304" pitchFamily="18" charset="0"/>
            </a:endParaRPr>
          </a:p>
          <a:p>
            <a:pPr lvl="3">
              <a:buFont typeface="Wingdings" pitchFamily="2" charset="2"/>
              <a:buChar char="v"/>
            </a:pPr>
            <a:r>
              <a:rPr lang="en-US" dirty="0" err="1" smtClean="0">
                <a:latin typeface="Times New Roman" panose="02020603050405020304" pitchFamily="18" charset="0"/>
                <a:cs typeface="Times New Roman" panose="02020603050405020304" pitchFamily="18" charset="0"/>
              </a:rPr>
              <a:t>Kandal</a:t>
            </a:r>
            <a:r>
              <a:rPr lang="en-US" dirty="0" smtClean="0">
                <a:latin typeface="Times New Roman" panose="02020603050405020304" pitchFamily="18" charset="0"/>
                <a:cs typeface="Times New Roman" panose="02020603050405020304" pitchFamily="18" charset="0"/>
              </a:rPr>
              <a:t> province (5 slaughterhouses)</a:t>
            </a:r>
          </a:p>
          <a:p>
            <a:pPr lvl="3">
              <a:buFont typeface="Wingdings" pitchFamily="2" charset="2"/>
              <a:buChar char="v"/>
            </a:pPr>
            <a:r>
              <a:rPr lang="en-US" dirty="0" smtClean="0">
                <a:latin typeface="Times New Roman" panose="02020603050405020304" pitchFamily="18" charset="0"/>
                <a:cs typeface="Times New Roman" panose="02020603050405020304" pitchFamily="18" charset="0"/>
              </a:rPr>
              <a:t>Kampong </a:t>
            </a:r>
            <a:r>
              <a:rPr lang="en-US" dirty="0" err="1" smtClean="0">
                <a:latin typeface="Times New Roman" panose="02020603050405020304" pitchFamily="18" charset="0"/>
                <a:cs typeface="Times New Roman" panose="02020603050405020304" pitchFamily="18" charset="0"/>
              </a:rPr>
              <a:t>Speu</a:t>
            </a:r>
            <a:r>
              <a:rPr lang="en-US" dirty="0" smtClean="0">
                <a:latin typeface="Times New Roman" panose="02020603050405020304" pitchFamily="18" charset="0"/>
                <a:cs typeface="Times New Roman" panose="02020603050405020304" pitchFamily="18" charset="0"/>
              </a:rPr>
              <a:t> province (5 slaughterhouses)</a:t>
            </a:r>
          </a:p>
          <a:p>
            <a:pPr lvl="3">
              <a:buFont typeface="Wingdings" pitchFamily="2" charset="2"/>
              <a:buChar char="v"/>
            </a:pPr>
            <a:r>
              <a:rPr lang="en-US" dirty="0" smtClean="0">
                <a:latin typeface="Times New Roman" panose="02020603050405020304" pitchFamily="18" charset="0"/>
                <a:cs typeface="Times New Roman" panose="02020603050405020304" pitchFamily="18" charset="0"/>
              </a:rPr>
              <a:t>Takeo province (4 slaughterhouses)</a:t>
            </a:r>
          </a:p>
          <a:p>
            <a:pPr lvl="3">
              <a:buFont typeface="Wingdings" pitchFamily="2" charset="2"/>
              <a:buChar char="v"/>
            </a:pPr>
            <a:r>
              <a:rPr lang="en-US" dirty="0" smtClean="0">
                <a:latin typeface="Times New Roman" panose="02020603050405020304" pitchFamily="18" charset="0"/>
                <a:cs typeface="Times New Roman" panose="02020603050405020304" pitchFamily="18" charset="0"/>
              </a:rPr>
              <a:t>Phnom Penh (3 slaughterhouses)</a:t>
            </a:r>
          </a:p>
          <a:p>
            <a:pPr lvl="1">
              <a:buFont typeface="Wingdings" pitchFamily="2" charset="2"/>
              <a:buChar char="v"/>
            </a:pPr>
            <a:endParaRPr lang="en-US"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52469296-6997-49C0-B532-B0AAF9A20AF6}"/>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9660" t="651" r="9843" b="2927"/>
          <a:stretch/>
        </p:blipFill>
        <p:spPr>
          <a:xfrm>
            <a:off x="5029201" y="2971800"/>
            <a:ext cx="2946984" cy="3810000"/>
          </a:xfrm>
          <a:prstGeom prst="rect">
            <a:avLst/>
          </a:prstGeom>
          <a:ln>
            <a:solidFill>
              <a:schemeClr val="tx1"/>
            </a:solidFill>
          </a:ln>
        </p:spPr>
      </p:pic>
      <p:pic>
        <p:nvPicPr>
          <p:cNvPr id="5" name="Picture 4">
            <a:extLst>
              <a:ext uri="{FF2B5EF4-FFF2-40B4-BE49-F238E27FC236}">
                <a16:creationId xmlns="" xmlns:a16="http://schemas.microsoft.com/office/drawing/2014/main" id="{A0E32C0F-CC23-43A0-A440-CBA8AD569275}"/>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6509" r="12114"/>
          <a:stretch/>
        </p:blipFill>
        <p:spPr>
          <a:xfrm>
            <a:off x="1600200" y="2971800"/>
            <a:ext cx="3288334" cy="3810000"/>
          </a:xfrm>
          <a:prstGeom prst="rect">
            <a:avLst/>
          </a:prstGeom>
          <a:ln>
            <a:solidFill>
              <a:schemeClr val="tx1"/>
            </a:solidFill>
          </a:ln>
        </p:spPr>
      </p:pic>
      <p:sp>
        <p:nvSpPr>
          <p:cNvPr id="6" name="Oval 5">
            <a:extLst>
              <a:ext uri="{FF2B5EF4-FFF2-40B4-BE49-F238E27FC236}">
                <a16:creationId xmlns="" xmlns:a16="http://schemas.microsoft.com/office/drawing/2014/main" id="{0892E3C7-DAF2-445A-B828-DEB3117AE687}"/>
              </a:ext>
            </a:extLst>
          </p:cNvPr>
          <p:cNvSpPr/>
          <p:nvPr/>
        </p:nvSpPr>
        <p:spPr>
          <a:xfrm>
            <a:off x="2362200" y="5029200"/>
            <a:ext cx="13716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Curved Connector 7"/>
          <p:cNvCxnSpPr/>
          <p:nvPr/>
        </p:nvCxnSpPr>
        <p:spPr>
          <a:xfrm flipV="1">
            <a:off x="3657600" y="4572000"/>
            <a:ext cx="2133600" cy="838200"/>
          </a:xfrm>
          <a:prstGeom prst="curvedConnector3">
            <a:avLst>
              <a:gd name="adj1" fmla="val 50000"/>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97209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762000"/>
          </a:xfrm>
        </p:spPr>
        <p:txBody>
          <a:bodyPr anchor="ctr" anchorCtr="0">
            <a:norm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Methods</a:t>
            </a:r>
            <a:endParaRPr lang="en-US" dirty="0">
              <a:solidFill>
                <a:schemeClr val="tx1"/>
              </a:solidFill>
            </a:endParaRPr>
          </a:p>
        </p:txBody>
      </p:sp>
      <p:sp>
        <p:nvSpPr>
          <p:cNvPr id="3" name="Content Placeholder 2"/>
          <p:cNvSpPr>
            <a:spLocks noGrp="1"/>
          </p:cNvSpPr>
          <p:nvPr>
            <p:ph idx="1"/>
          </p:nvPr>
        </p:nvSpPr>
        <p:spPr>
          <a:xfrm>
            <a:off x="381000" y="1143000"/>
            <a:ext cx="8183880" cy="5181600"/>
          </a:xfrm>
        </p:spPr>
        <p:txBody>
          <a:bodyPr/>
          <a:lstStyle/>
          <a:p>
            <a:r>
              <a:rPr lang="en-US" sz="2000" dirty="0" smtClean="0">
                <a:latin typeface="Times New Roman" pitchFamily="18" charset="0"/>
                <a:cs typeface="Times New Roman" pitchFamily="18" charset="0"/>
              </a:rPr>
              <a:t>Studied period: 2020 – 2022</a:t>
            </a:r>
          </a:p>
          <a:p>
            <a:r>
              <a:rPr lang="en-US" sz="2000" dirty="0" smtClean="0">
                <a:latin typeface="Times New Roman" pitchFamily="18" charset="0"/>
                <a:cs typeface="Times New Roman" pitchFamily="18" charset="0"/>
              </a:rPr>
              <a:t>Pig sampling preparation</a:t>
            </a:r>
          </a:p>
          <a:p>
            <a:pPr lvl="2">
              <a:buFont typeface="Wingdings" pitchFamily="2" charset="2"/>
              <a:buChar char="v"/>
            </a:pPr>
            <a:r>
              <a:rPr lang="en-US" sz="2000" dirty="0" smtClean="0">
                <a:latin typeface="Times New Roman" pitchFamily="18" charset="0"/>
                <a:cs typeface="Times New Roman" pitchFamily="18" charset="0"/>
              </a:rPr>
              <a:t> Determine how many pigs to sample for this batch </a:t>
            </a:r>
          </a:p>
          <a:p>
            <a:pPr lvl="2">
              <a:buFont typeface="Wingdings" pitchFamily="2" charset="2"/>
              <a:buChar char="v"/>
            </a:pPr>
            <a:r>
              <a:rPr lang="en-US" sz="2000" dirty="0" smtClean="0">
                <a:latin typeface="Times New Roman" pitchFamily="18" charset="0"/>
                <a:cs typeface="Times New Roman" pitchFamily="18" charset="0"/>
              </a:rPr>
              <a:t> Perform a systematic random sample and decide which pigs </a:t>
            </a:r>
          </a:p>
          <a:p>
            <a:pPr lvl="2">
              <a:buNone/>
            </a:pPr>
            <a:r>
              <a:rPr lang="en-US" sz="2000" dirty="0" smtClean="0">
                <a:latin typeface="Times New Roman" pitchFamily="18" charset="0"/>
                <a:cs typeface="Times New Roman" pitchFamily="18" charset="0"/>
              </a:rPr>
              <a:t>     to sample</a:t>
            </a:r>
          </a:p>
          <a:p>
            <a:r>
              <a:rPr lang="en-US" sz="2000" dirty="0" smtClean="0">
                <a:latin typeface="Times New Roman" pitchFamily="18" charset="0"/>
                <a:cs typeface="Times New Roman" pitchFamily="18" charset="0"/>
              </a:rPr>
              <a:t>Using a pre-calculated sample sizes for different pig batch sizes, to detect at least one animal positive with 95% CI, assuming prevalence 20% (sampled all pigs when batch size less than 9, and random 16 pigs when batch size more than 100)</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5" name="Content Placeholder 3"/>
          <p:cNvGraphicFramePr>
            <a:graphicFrameLocks/>
          </p:cNvGraphicFramePr>
          <p:nvPr/>
        </p:nvGraphicFramePr>
        <p:xfrm>
          <a:off x="4343400" y="3931920"/>
          <a:ext cx="3048000" cy="2788920"/>
        </p:xfrm>
        <a:graphic>
          <a:graphicData uri="http://schemas.openxmlformats.org/drawingml/2006/table">
            <a:tbl>
              <a:tblPr firstRow="1" bandRow="1">
                <a:tableStyleId>{5C22544A-7EE6-4342-B048-85BDC9FD1C3A}</a:tableStyleId>
              </a:tblPr>
              <a:tblGrid>
                <a:gridCol w="1397000">
                  <a:extLst>
                    <a:ext uri="{9D8B030D-6E8A-4147-A177-3AD203B41FA5}">
                      <a16:colId xmlns="" xmlns:a16="http://schemas.microsoft.com/office/drawing/2014/main" val="20000"/>
                    </a:ext>
                  </a:extLst>
                </a:gridCol>
                <a:gridCol w="1651000">
                  <a:extLst>
                    <a:ext uri="{9D8B030D-6E8A-4147-A177-3AD203B41FA5}">
                      <a16:colId xmlns="" xmlns:a16="http://schemas.microsoft.com/office/drawing/2014/main" val="20001"/>
                    </a:ext>
                  </a:extLst>
                </a:gridCol>
              </a:tblGrid>
              <a:tr h="392906">
                <a:tc>
                  <a:txBody>
                    <a:bodyPr/>
                    <a:lstStyle/>
                    <a:p>
                      <a:r>
                        <a:rPr lang="en-US" sz="1200" dirty="0" smtClean="0">
                          <a:latin typeface="Times New Roman" pitchFamily="18" charset="0"/>
                          <a:cs typeface="Times New Roman" pitchFamily="18" charset="0"/>
                        </a:rPr>
                        <a:t>Batch size</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No.</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of animals to sampling</a:t>
                      </a:r>
                      <a:endParaRPr lang="en-US" sz="12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35744">
                <a:tc>
                  <a:txBody>
                    <a:bodyPr/>
                    <a:lstStyle/>
                    <a:p>
                      <a:r>
                        <a:rPr lang="en-US" sz="1100" dirty="0" smtClean="0">
                          <a:latin typeface="Times New Roman" pitchFamily="18" charset="0"/>
                          <a:cs typeface="Times New Roman" pitchFamily="18" charset="0"/>
                        </a:rPr>
                        <a:t>1 to 9</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Sample</a:t>
                      </a:r>
                      <a:r>
                        <a:rPr lang="en-US" sz="1100" baseline="0" dirty="0" smtClean="0">
                          <a:latin typeface="Times New Roman" pitchFamily="18" charset="0"/>
                          <a:cs typeface="Times New Roman" pitchFamily="18" charset="0"/>
                        </a:rPr>
                        <a:t> all</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235744">
                <a:tc>
                  <a:txBody>
                    <a:bodyPr/>
                    <a:lstStyle/>
                    <a:p>
                      <a:r>
                        <a:rPr lang="en-US" sz="1100" dirty="0" smtClean="0">
                          <a:latin typeface="Times New Roman" pitchFamily="18" charset="0"/>
                          <a:cs typeface="Times New Roman" pitchFamily="18" charset="0"/>
                        </a:rPr>
                        <a:t>10</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9</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235744">
                <a:tc>
                  <a:txBody>
                    <a:bodyPr/>
                    <a:lstStyle/>
                    <a:p>
                      <a:r>
                        <a:rPr lang="en-US" sz="1100" dirty="0" smtClean="0">
                          <a:latin typeface="Times New Roman" pitchFamily="18" charset="0"/>
                          <a:cs typeface="Times New Roman" pitchFamily="18" charset="0"/>
                        </a:rPr>
                        <a:t>11 to 13</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10</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235744">
                <a:tc>
                  <a:txBody>
                    <a:bodyPr/>
                    <a:lstStyle/>
                    <a:p>
                      <a:r>
                        <a:rPr lang="en-US" sz="1100" dirty="0" smtClean="0">
                          <a:latin typeface="Times New Roman" pitchFamily="18" charset="0"/>
                          <a:cs typeface="Times New Roman" pitchFamily="18" charset="0"/>
                        </a:rPr>
                        <a:t>14 to 17</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11</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235744">
                <a:tc>
                  <a:txBody>
                    <a:bodyPr/>
                    <a:lstStyle/>
                    <a:p>
                      <a:r>
                        <a:rPr lang="en-US" sz="1100" dirty="0" smtClean="0">
                          <a:latin typeface="Times New Roman" pitchFamily="18" charset="0"/>
                          <a:cs typeface="Times New Roman" pitchFamily="18" charset="0"/>
                        </a:rPr>
                        <a:t>18 to 23</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12</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r h="235744">
                <a:tc>
                  <a:txBody>
                    <a:bodyPr/>
                    <a:lstStyle/>
                    <a:p>
                      <a:r>
                        <a:rPr lang="en-US" sz="1100" dirty="0" smtClean="0">
                          <a:latin typeface="Times New Roman" pitchFamily="18" charset="0"/>
                          <a:cs typeface="Times New Roman" pitchFamily="18" charset="0"/>
                        </a:rPr>
                        <a:t>24 to 32</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13</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6"/>
                  </a:ext>
                </a:extLst>
              </a:tr>
              <a:tr h="235744">
                <a:tc>
                  <a:txBody>
                    <a:bodyPr/>
                    <a:lstStyle/>
                    <a:p>
                      <a:r>
                        <a:rPr lang="en-US" sz="1100" dirty="0" smtClean="0">
                          <a:latin typeface="Times New Roman" pitchFamily="18" charset="0"/>
                          <a:cs typeface="Times New Roman" pitchFamily="18" charset="0"/>
                        </a:rPr>
                        <a:t>33 to</a:t>
                      </a:r>
                      <a:r>
                        <a:rPr lang="en-US" sz="1100" baseline="0" dirty="0" smtClean="0">
                          <a:latin typeface="Times New Roman" pitchFamily="18" charset="0"/>
                          <a:cs typeface="Times New Roman" pitchFamily="18" charset="0"/>
                        </a:rPr>
                        <a:t> 52</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14</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7"/>
                  </a:ext>
                </a:extLst>
              </a:tr>
              <a:tr h="235744">
                <a:tc>
                  <a:txBody>
                    <a:bodyPr/>
                    <a:lstStyle/>
                    <a:p>
                      <a:r>
                        <a:rPr lang="en-US" sz="1100" dirty="0" smtClean="0">
                          <a:latin typeface="Times New Roman" pitchFamily="18" charset="0"/>
                          <a:cs typeface="Times New Roman" pitchFamily="18" charset="0"/>
                        </a:rPr>
                        <a:t>53 to 100</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15</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8"/>
                  </a:ext>
                </a:extLst>
              </a:tr>
              <a:tr h="235744">
                <a:tc>
                  <a:txBody>
                    <a:bodyPr/>
                    <a:lstStyle/>
                    <a:p>
                      <a:r>
                        <a:rPr lang="en-US" sz="1100" dirty="0" smtClean="0">
                          <a:latin typeface="Times New Roman" pitchFamily="18" charset="0"/>
                          <a:cs typeface="Times New Roman" pitchFamily="18" charset="0"/>
                        </a:rPr>
                        <a:t>101 or above</a:t>
                      </a:r>
                      <a:endParaRPr lang="en-US" sz="1100" dirty="0">
                        <a:latin typeface="Times New Roman" pitchFamily="18" charset="0"/>
                        <a:cs typeface="Times New Roman" pitchFamily="18" charset="0"/>
                      </a:endParaRPr>
                    </a:p>
                  </a:txBody>
                  <a:tcPr/>
                </a:tc>
                <a:tc>
                  <a:txBody>
                    <a:bodyPr/>
                    <a:lstStyle/>
                    <a:p>
                      <a:r>
                        <a:rPr lang="en-US" sz="1100" dirty="0" smtClean="0">
                          <a:latin typeface="Times New Roman" pitchFamily="18" charset="0"/>
                          <a:cs typeface="Times New Roman" pitchFamily="18" charset="0"/>
                        </a:rPr>
                        <a:t>16</a:t>
                      </a:r>
                      <a:endParaRPr lang="en-US" sz="1100" dirty="0">
                        <a:latin typeface="Times New Roman" pitchFamily="18" charset="0"/>
                        <a:cs typeface="Times New Roman" pitchFamily="18" charset="0"/>
                      </a:endParaRP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565394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49C6273058F4D94DF0ABA7DF59315" ma:contentTypeVersion="16" ma:contentTypeDescription="Create a new document." ma:contentTypeScope="" ma:versionID="f09cc8db0536a0c197d2b858bf682d67">
  <xsd:schema xmlns:xsd="http://www.w3.org/2001/XMLSchema" xmlns:xs="http://www.w3.org/2001/XMLSchema" xmlns:p="http://schemas.microsoft.com/office/2006/metadata/properties" xmlns:ns2="e357bd84-b6d4-42ee-b8e4-ba03c7c10af9" xmlns:ns3="fd300111-1b6d-4ede-b74f-05b2b922cc1a" targetNamespace="http://schemas.microsoft.com/office/2006/metadata/properties" ma:root="true" ma:fieldsID="1256129b3e863ba3db17be6029ed7baf" ns2:_="" ns3:_="">
    <xsd:import namespace="e357bd84-b6d4-42ee-b8e4-ba03c7c10af9"/>
    <xsd:import namespace="fd300111-1b6d-4ede-b74f-05b2b922cc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ralPresenta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7bd84-b6d4-42ee-b8e4-ba03c7c10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ralPresentation" ma:index="14" nillable="true" ma:displayName="Oral Presentation" ma:default="1" ma:format="Dropdown" ma:internalName="OralPresentation">
      <xsd:simpleType>
        <xsd:restriction base="dms:Boolea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bd5f298-1e24-4768-94fc-a8b9045ba2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300111-1b6d-4ede-b74f-05b2b922cc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d5f5a1-dd62-47c3-95ef-ac155c8a0ca6}" ma:internalName="TaxCatchAll" ma:showField="CatchAllData" ma:web="fd300111-1b6d-4ede-b74f-05b2b922cc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300111-1b6d-4ede-b74f-05b2b922cc1a" xsi:nil="true"/>
    <lcf76f155ced4ddcb4097134ff3c332f xmlns="e357bd84-b6d4-42ee-b8e4-ba03c7c10af9">
      <Terms xmlns="http://schemas.microsoft.com/office/infopath/2007/PartnerControls"/>
    </lcf76f155ced4ddcb4097134ff3c332f>
    <OralPresentation xmlns="e357bd84-b6d4-42ee-b8e4-ba03c7c10af9">true</OralPresentation>
  </documentManagement>
</p:properties>
</file>

<file path=customXml/itemProps1.xml><?xml version="1.0" encoding="utf-8"?>
<ds:datastoreItem xmlns:ds="http://schemas.openxmlformats.org/officeDocument/2006/customXml" ds:itemID="{C2B4D954-4A18-4771-8A57-3636382BECC5}"/>
</file>

<file path=customXml/itemProps2.xml><?xml version="1.0" encoding="utf-8"?>
<ds:datastoreItem xmlns:ds="http://schemas.openxmlformats.org/officeDocument/2006/customXml" ds:itemID="{83060AB0-8EB5-45C1-B497-40FF62F0EB74}"/>
</file>

<file path=customXml/itemProps3.xml><?xml version="1.0" encoding="utf-8"?>
<ds:datastoreItem xmlns:ds="http://schemas.openxmlformats.org/officeDocument/2006/customXml" ds:itemID="{781750A5-B3D6-4F3E-B099-0D005E15E545}"/>
</file>

<file path=docProps/app.xml><?xml version="1.0" encoding="utf-8"?>
<Properties xmlns="http://schemas.openxmlformats.org/officeDocument/2006/extended-properties" xmlns:vt="http://schemas.openxmlformats.org/officeDocument/2006/docPropsVTypes">
  <Template>Aspect</Template>
  <TotalTime>698</TotalTime>
  <Words>647</Words>
  <Application>Microsoft Office PowerPoint</Application>
  <PresentationFormat>On-screen Show (4:3)</PresentationFormat>
  <Paragraphs>112</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General Directorate of Animal Health and Production National Animal Health and Production Research Institute</vt:lpstr>
      <vt:lpstr>Overview</vt:lpstr>
      <vt:lpstr>ASF outbreak in Cambodia</vt:lpstr>
      <vt:lpstr>Outbreak containment team in Ratanakiri province</vt:lpstr>
      <vt:lpstr>Common Diseases of Cambodian Pigs</vt:lpstr>
      <vt:lpstr>Objectives</vt:lpstr>
      <vt:lpstr>Slide 7</vt:lpstr>
      <vt:lpstr>Studied areas</vt:lpstr>
      <vt:lpstr>Methods</vt:lpstr>
      <vt:lpstr>Samples Collection</vt:lpstr>
      <vt:lpstr>Diagnostic Methods</vt:lpstr>
      <vt:lpstr>Results (ASF)</vt:lpstr>
      <vt:lpstr>Slide 13</vt:lpstr>
      <vt:lpstr>Research Collaboration</vt:lpstr>
      <vt:lpstr>Diagnostic Method</vt:lpstr>
      <vt:lpstr>Sero-prevalence results </vt:lpstr>
      <vt:lpstr>Challenges</vt:lpstr>
      <vt:lpstr>Way forwards </vt:lpstr>
      <vt:lpstr>Conclusion</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41</cp:revision>
  <dcterms:created xsi:type="dcterms:W3CDTF">2023-01-23T08:30:56Z</dcterms:created>
  <dcterms:modified xsi:type="dcterms:W3CDTF">2023-02-03T09:59:20Z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0x01010077E49C6273058F4D94DF0ABA7DF59315</vt:lpwstr>
  </property>
</Properties>
</file>